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1" r:id="rId5"/>
    <p:sldId id="263" r:id="rId6"/>
    <p:sldId id="265" r:id="rId7"/>
    <p:sldId id="262" r:id="rId8"/>
    <p:sldId id="266" r:id="rId9"/>
    <p:sldId id="267" r:id="rId10"/>
    <p:sldId id="268" r:id="rId11"/>
    <p:sldId id="269" r:id="rId12"/>
    <p:sldId id="270" r:id="rId13"/>
    <p:sldId id="271" r:id="rId14"/>
    <p:sldId id="273" r:id="rId15"/>
    <p:sldId id="272" r:id="rId16"/>
    <p:sldId id="274" r:id="rId17"/>
    <p:sldId id="279" r:id="rId18"/>
    <p:sldId id="278" r:id="rId19"/>
    <p:sldId id="286" r:id="rId20"/>
    <p:sldId id="280" r:id="rId21"/>
    <p:sldId id="281" r:id="rId22"/>
    <p:sldId id="287" r:id="rId23"/>
    <p:sldId id="288" r:id="rId24"/>
    <p:sldId id="282" r:id="rId25"/>
    <p:sldId id="289" r:id="rId26"/>
    <p:sldId id="290" r:id="rId27"/>
    <p:sldId id="284" r:id="rId28"/>
    <p:sldId id="292" r:id="rId29"/>
    <p:sldId id="291" r:id="rId30"/>
    <p:sldId id="293" r:id="rId31"/>
    <p:sldId id="294" r:id="rId32"/>
    <p:sldId id="295" r:id="rId33"/>
    <p:sldId id="297"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12"/>
    <p:restoredTop sz="94855"/>
  </p:normalViewPr>
  <p:slideViewPr>
    <p:cSldViewPr snapToGrid="0" snapToObjects="1">
      <p:cViewPr>
        <p:scale>
          <a:sx n="100" d="100"/>
          <a:sy n="100" d="100"/>
        </p:scale>
        <p:origin x="1584" y="1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FC1217-F35D-416A-9567-0D86C8C6397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3E5F968-B71C-4D10-8A9F-EA9626446020}">
      <dgm:prSet/>
      <dgm:spPr/>
      <dgm:t>
        <a:bodyPr/>
        <a:lstStyle/>
        <a:p>
          <a:r>
            <a:rPr lang="en-US"/>
            <a:t>The stations used for this study are KTPH in Tonopah, Nevada and KFHR in Friday Harbor, Washington</a:t>
          </a:r>
        </a:p>
      </dgm:t>
    </dgm:pt>
    <dgm:pt modelId="{86A8C011-526A-40DD-9A00-097A4959FC96}" type="parTrans" cxnId="{FF08CBA9-DDE5-4E7A-ACFA-B3C2C745D98B}">
      <dgm:prSet/>
      <dgm:spPr/>
      <dgm:t>
        <a:bodyPr/>
        <a:lstStyle/>
        <a:p>
          <a:endParaRPr lang="en-US"/>
        </a:p>
      </dgm:t>
    </dgm:pt>
    <dgm:pt modelId="{50A3FC2D-6A97-4DDD-B7D6-EB84BF57233E}" type="sibTrans" cxnId="{FF08CBA9-DDE5-4E7A-ACFA-B3C2C745D98B}">
      <dgm:prSet/>
      <dgm:spPr/>
      <dgm:t>
        <a:bodyPr/>
        <a:lstStyle/>
        <a:p>
          <a:endParaRPr lang="en-US"/>
        </a:p>
      </dgm:t>
    </dgm:pt>
    <dgm:pt modelId="{8A4C02B8-F8CC-43BE-887C-E4FCBF5F16A2}">
      <dgm:prSet/>
      <dgm:spPr/>
      <dgm:t>
        <a:bodyPr/>
        <a:lstStyle/>
        <a:p>
          <a:r>
            <a:rPr lang="en-US" dirty="0"/>
            <a:t>Data from 2021 was used in this study</a:t>
          </a:r>
        </a:p>
      </dgm:t>
    </dgm:pt>
    <dgm:pt modelId="{55C2628F-DA5E-4B29-BD81-F12276053D67}" type="parTrans" cxnId="{CD0779A0-3426-4F38-A162-0A25EB260F3E}">
      <dgm:prSet/>
      <dgm:spPr/>
      <dgm:t>
        <a:bodyPr/>
        <a:lstStyle/>
        <a:p>
          <a:endParaRPr lang="en-US"/>
        </a:p>
      </dgm:t>
    </dgm:pt>
    <dgm:pt modelId="{7E18D7D6-93EC-4DD8-85D5-EA77BFC9CD26}" type="sibTrans" cxnId="{CD0779A0-3426-4F38-A162-0A25EB260F3E}">
      <dgm:prSet/>
      <dgm:spPr/>
      <dgm:t>
        <a:bodyPr/>
        <a:lstStyle/>
        <a:p>
          <a:endParaRPr lang="en-US"/>
        </a:p>
      </dgm:t>
    </dgm:pt>
    <dgm:pt modelId="{29AA33E5-A467-48E2-ACF7-2F25D4E44107}">
      <dgm:prSet/>
      <dgm:spPr/>
      <dgm:t>
        <a:bodyPr/>
        <a:lstStyle/>
        <a:p>
          <a:r>
            <a:rPr lang="en-US" dirty="0"/>
            <a:t>The variables explored are temperature, dew point temperature, and wind Speeds at both locations</a:t>
          </a:r>
        </a:p>
      </dgm:t>
    </dgm:pt>
    <dgm:pt modelId="{6FEAFF28-5402-43F0-BC2C-B48F231B7C3E}" type="parTrans" cxnId="{6C618E1E-9482-4469-9F1B-046961A403AF}">
      <dgm:prSet/>
      <dgm:spPr/>
      <dgm:t>
        <a:bodyPr/>
        <a:lstStyle/>
        <a:p>
          <a:endParaRPr lang="en-US"/>
        </a:p>
      </dgm:t>
    </dgm:pt>
    <dgm:pt modelId="{A3E07609-220C-44E2-93D1-42076502254C}" type="sibTrans" cxnId="{6C618E1E-9482-4469-9F1B-046961A403AF}">
      <dgm:prSet/>
      <dgm:spPr/>
      <dgm:t>
        <a:bodyPr/>
        <a:lstStyle/>
        <a:p>
          <a:endParaRPr lang="en-US"/>
        </a:p>
      </dgm:t>
    </dgm:pt>
    <dgm:pt modelId="{C57FB1B3-0B70-AE44-B2D8-20A924D6BDEC}" type="pres">
      <dgm:prSet presAssocID="{65FC1217-F35D-416A-9567-0D86C8C63978}" presName="vert0" presStyleCnt="0">
        <dgm:presLayoutVars>
          <dgm:dir/>
          <dgm:animOne val="branch"/>
          <dgm:animLvl val="lvl"/>
        </dgm:presLayoutVars>
      </dgm:prSet>
      <dgm:spPr/>
    </dgm:pt>
    <dgm:pt modelId="{923619C1-5886-2845-A266-DF5E0B0D1A23}" type="pres">
      <dgm:prSet presAssocID="{C3E5F968-B71C-4D10-8A9F-EA9626446020}" presName="thickLine" presStyleLbl="alignNode1" presStyleIdx="0" presStyleCnt="3"/>
      <dgm:spPr/>
    </dgm:pt>
    <dgm:pt modelId="{D9289C34-09A0-1941-9D02-00888663C31E}" type="pres">
      <dgm:prSet presAssocID="{C3E5F968-B71C-4D10-8A9F-EA9626446020}" presName="horz1" presStyleCnt="0"/>
      <dgm:spPr/>
    </dgm:pt>
    <dgm:pt modelId="{61B53D98-34E9-6A4A-BAF3-160A8114914A}" type="pres">
      <dgm:prSet presAssocID="{C3E5F968-B71C-4D10-8A9F-EA9626446020}" presName="tx1" presStyleLbl="revTx" presStyleIdx="0" presStyleCnt="3"/>
      <dgm:spPr/>
    </dgm:pt>
    <dgm:pt modelId="{BC9DDB61-553E-AF4A-8D3C-EB1DE047488B}" type="pres">
      <dgm:prSet presAssocID="{C3E5F968-B71C-4D10-8A9F-EA9626446020}" presName="vert1" presStyleCnt="0"/>
      <dgm:spPr/>
    </dgm:pt>
    <dgm:pt modelId="{0B107F0C-4D87-6748-BC3B-07522EF81950}" type="pres">
      <dgm:prSet presAssocID="{8A4C02B8-F8CC-43BE-887C-E4FCBF5F16A2}" presName="thickLine" presStyleLbl="alignNode1" presStyleIdx="1" presStyleCnt="3"/>
      <dgm:spPr/>
    </dgm:pt>
    <dgm:pt modelId="{CE4A0559-859D-E147-8061-E26E7BF6E206}" type="pres">
      <dgm:prSet presAssocID="{8A4C02B8-F8CC-43BE-887C-E4FCBF5F16A2}" presName="horz1" presStyleCnt="0"/>
      <dgm:spPr/>
    </dgm:pt>
    <dgm:pt modelId="{10969AE0-A6D4-704F-9F94-7315CB99ADB7}" type="pres">
      <dgm:prSet presAssocID="{8A4C02B8-F8CC-43BE-887C-E4FCBF5F16A2}" presName="tx1" presStyleLbl="revTx" presStyleIdx="1" presStyleCnt="3"/>
      <dgm:spPr/>
    </dgm:pt>
    <dgm:pt modelId="{7D4734D5-5131-A44D-8FBA-F519BF61FDA6}" type="pres">
      <dgm:prSet presAssocID="{8A4C02B8-F8CC-43BE-887C-E4FCBF5F16A2}" presName="vert1" presStyleCnt="0"/>
      <dgm:spPr/>
    </dgm:pt>
    <dgm:pt modelId="{28AA1860-2C8D-CB44-9E16-635DBBCF7DDB}" type="pres">
      <dgm:prSet presAssocID="{29AA33E5-A467-48E2-ACF7-2F25D4E44107}" presName="thickLine" presStyleLbl="alignNode1" presStyleIdx="2" presStyleCnt="3"/>
      <dgm:spPr/>
    </dgm:pt>
    <dgm:pt modelId="{E2A5F843-D251-3F4F-BF4C-EE0BCCB9D9A2}" type="pres">
      <dgm:prSet presAssocID="{29AA33E5-A467-48E2-ACF7-2F25D4E44107}" presName="horz1" presStyleCnt="0"/>
      <dgm:spPr/>
    </dgm:pt>
    <dgm:pt modelId="{90BFD372-4173-5D4E-B5B3-A09A86C1D2FC}" type="pres">
      <dgm:prSet presAssocID="{29AA33E5-A467-48E2-ACF7-2F25D4E44107}" presName="tx1" presStyleLbl="revTx" presStyleIdx="2" presStyleCnt="3"/>
      <dgm:spPr/>
    </dgm:pt>
    <dgm:pt modelId="{F32B2353-7ED9-0545-A976-E775165EAB97}" type="pres">
      <dgm:prSet presAssocID="{29AA33E5-A467-48E2-ACF7-2F25D4E44107}" presName="vert1" presStyleCnt="0"/>
      <dgm:spPr/>
    </dgm:pt>
  </dgm:ptLst>
  <dgm:cxnLst>
    <dgm:cxn modelId="{91691106-65EF-5046-9E89-56DA1F45356F}" type="presOf" srcId="{29AA33E5-A467-48E2-ACF7-2F25D4E44107}" destId="{90BFD372-4173-5D4E-B5B3-A09A86C1D2FC}" srcOrd="0" destOrd="0" presId="urn:microsoft.com/office/officeart/2008/layout/LinedList"/>
    <dgm:cxn modelId="{6C618E1E-9482-4469-9F1B-046961A403AF}" srcId="{65FC1217-F35D-416A-9567-0D86C8C63978}" destId="{29AA33E5-A467-48E2-ACF7-2F25D4E44107}" srcOrd="2" destOrd="0" parTransId="{6FEAFF28-5402-43F0-BC2C-B48F231B7C3E}" sibTransId="{A3E07609-220C-44E2-93D1-42076502254C}"/>
    <dgm:cxn modelId="{D471835C-487A-274B-8BD7-B91B1C7CDC66}" type="presOf" srcId="{C3E5F968-B71C-4D10-8A9F-EA9626446020}" destId="{61B53D98-34E9-6A4A-BAF3-160A8114914A}" srcOrd="0" destOrd="0" presId="urn:microsoft.com/office/officeart/2008/layout/LinedList"/>
    <dgm:cxn modelId="{B3D0C389-55D8-5046-8457-107AF6BF7858}" type="presOf" srcId="{8A4C02B8-F8CC-43BE-887C-E4FCBF5F16A2}" destId="{10969AE0-A6D4-704F-9F94-7315CB99ADB7}" srcOrd="0" destOrd="0" presId="urn:microsoft.com/office/officeart/2008/layout/LinedList"/>
    <dgm:cxn modelId="{344BDF91-D50B-9A4E-AECA-129B21D2456D}" type="presOf" srcId="{65FC1217-F35D-416A-9567-0D86C8C63978}" destId="{C57FB1B3-0B70-AE44-B2D8-20A924D6BDEC}" srcOrd="0" destOrd="0" presId="urn:microsoft.com/office/officeart/2008/layout/LinedList"/>
    <dgm:cxn modelId="{CD0779A0-3426-4F38-A162-0A25EB260F3E}" srcId="{65FC1217-F35D-416A-9567-0D86C8C63978}" destId="{8A4C02B8-F8CC-43BE-887C-E4FCBF5F16A2}" srcOrd="1" destOrd="0" parTransId="{55C2628F-DA5E-4B29-BD81-F12276053D67}" sibTransId="{7E18D7D6-93EC-4DD8-85D5-EA77BFC9CD26}"/>
    <dgm:cxn modelId="{FF08CBA9-DDE5-4E7A-ACFA-B3C2C745D98B}" srcId="{65FC1217-F35D-416A-9567-0D86C8C63978}" destId="{C3E5F968-B71C-4D10-8A9F-EA9626446020}" srcOrd="0" destOrd="0" parTransId="{86A8C011-526A-40DD-9A00-097A4959FC96}" sibTransId="{50A3FC2D-6A97-4DDD-B7D6-EB84BF57233E}"/>
    <dgm:cxn modelId="{A68D8E91-0F16-634D-AF99-38E0F39572AF}" type="presParOf" srcId="{C57FB1B3-0B70-AE44-B2D8-20A924D6BDEC}" destId="{923619C1-5886-2845-A266-DF5E0B0D1A23}" srcOrd="0" destOrd="0" presId="urn:microsoft.com/office/officeart/2008/layout/LinedList"/>
    <dgm:cxn modelId="{1367310E-9F34-1C4A-9018-A28861B59A5B}" type="presParOf" srcId="{C57FB1B3-0B70-AE44-B2D8-20A924D6BDEC}" destId="{D9289C34-09A0-1941-9D02-00888663C31E}" srcOrd="1" destOrd="0" presId="urn:microsoft.com/office/officeart/2008/layout/LinedList"/>
    <dgm:cxn modelId="{AA25A783-D8CA-4A42-ABCD-755E63BD6676}" type="presParOf" srcId="{D9289C34-09A0-1941-9D02-00888663C31E}" destId="{61B53D98-34E9-6A4A-BAF3-160A8114914A}" srcOrd="0" destOrd="0" presId="urn:microsoft.com/office/officeart/2008/layout/LinedList"/>
    <dgm:cxn modelId="{759BAFF3-8630-5946-A216-18F84F61AA34}" type="presParOf" srcId="{D9289C34-09A0-1941-9D02-00888663C31E}" destId="{BC9DDB61-553E-AF4A-8D3C-EB1DE047488B}" srcOrd="1" destOrd="0" presId="urn:microsoft.com/office/officeart/2008/layout/LinedList"/>
    <dgm:cxn modelId="{95699246-E830-FA44-A272-628DDF45A9E6}" type="presParOf" srcId="{C57FB1B3-0B70-AE44-B2D8-20A924D6BDEC}" destId="{0B107F0C-4D87-6748-BC3B-07522EF81950}" srcOrd="2" destOrd="0" presId="urn:microsoft.com/office/officeart/2008/layout/LinedList"/>
    <dgm:cxn modelId="{368DE29A-21C1-A84E-A7F0-B85FC3BBCC4D}" type="presParOf" srcId="{C57FB1B3-0B70-AE44-B2D8-20A924D6BDEC}" destId="{CE4A0559-859D-E147-8061-E26E7BF6E206}" srcOrd="3" destOrd="0" presId="urn:microsoft.com/office/officeart/2008/layout/LinedList"/>
    <dgm:cxn modelId="{B73F5B8D-061E-EC47-AE21-D3C821CC0723}" type="presParOf" srcId="{CE4A0559-859D-E147-8061-E26E7BF6E206}" destId="{10969AE0-A6D4-704F-9F94-7315CB99ADB7}" srcOrd="0" destOrd="0" presId="urn:microsoft.com/office/officeart/2008/layout/LinedList"/>
    <dgm:cxn modelId="{4A46FDC5-DB04-9843-840E-9A5C2C2EC5E4}" type="presParOf" srcId="{CE4A0559-859D-E147-8061-E26E7BF6E206}" destId="{7D4734D5-5131-A44D-8FBA-F519BF61FDA6}" srcOrd="1" destOrd="0" presId="urn:microsoft.com/office/officeart/2008/layout/LinedList"/>
    <dgm:cxn modelId="{0F8589F9-B628-6D45-A5F5-1952501878AB}" type="presParOf" srcId="{C57FB1B3-0B70-AE44-B2D8-20A924D6BDEC}" destId="{28AA1860-2C8D-CB44-9E16-635DBBCF7DDB}" srcOrd="4" destOrd="0" presId="urn:microsoft.com/office/officeart/2008/layout/LinedList"/>
    <dgm:cxn modelId="{31562833-84ED-BC4C-8501-8E750B5D2737}" type="presParOf" srcId="{C57FB1B3-0B70-AE44-B2D8-20A924D6BDEC}" destId="{E2A5F843-D251-3F4F-BF4C-EE0BCCB9D9A2}" srcOrd="5" destOrd="0" presId="urn:microsoft.com/office/officeart/2008/layout/LinedList"/>
    <dgm:cxn modelId="{5B9CE2BB-D1F7-4643-9631-15BE3F6D0872}" type="presParOf" srcId="{E2A5F843-D251-3F4F-BF4C-EE0BCCB9D9A2}" destId="{90BFD372-4173-5D4E-B5B3-A09A86C1D2FC}" srcOrd="0" destOrd="0" presId="urn:microsoft.com/office/officeart/2008/layout/LinedList"/>
    <dgm:cxn modelId="{29365844-0133-E34F-8537-B258DDD2C09A}" type="presParOf" srcId="{E2A5F843-D251-3F4F-BF4C-EE0BCCB9D9A2}" destId="{F32B2353-7ED9-0545-A976-E775165EAB9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619C1-5886-2845-A266-DF5E0B0D1A23}">
      <dsp:nvSpPr>
        <dsp:cNvPr id="0" name=""/>
        <dsp:cNvSpPr/>
      </dsp:nvSpPr>
      <dsp:spPr>
        <a:xfrm>
          <a:off x="0" y="2753"/>
          <a:ext cx="562379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53D98-34E9-6A4A-BAF3-160A8114914A}">
      <dsp:nvSpPr>
        <dsp:cNvPr id="0" name=""/>
        <dsp:cNvSpPr/>
      </dsp:nvSpPr>
      <dsp:spPr>
        <a:xfrm>
          <a:off x="0" y="2753"/>
          <a:ext cx="5623795" cy="1877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The stations used for this study are KTPH in Tonopah, Nevada and KFHR in Friday Harbor, Washington</a:t>
          </a:r>
        </a:p>
      </dsp:txBody>
      <dsp:txXfrm>
        <a:off x="0" y="2753"/>
        <a:ext cx="5623795" cy="1877764"/>
      </dsp:txXfrm>
    </dsp:sp>
    <dsp:sp modelId="{0B107F0C-4D87-6748-BC3B-07522EF81950}">
      <dsp:nvSpPr>
        <dsp:cNvPr id="0" name=""/>
        <dsp:cNvSpPr/>
      </dsp:nvSpPr>
      <dsp:spPr>
        <a:xfrm>
          <a:off x="0" y="1880517"/>
          <a:ext cx="562379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969AE0-A6D4-704F-9F94-7315CB99ADB7}">
      <dsp:nvSpPr>
        <dsp:cNvPr id="0" name=""/>
        <dsp:cNvSpPr/>
      </dsp:nvSpPr>
      <dsp:spPr>
        <a:xfrm>
          <a:off x="0" y="1880517"/>
          <a:ext cx="5623795" cy="1877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Data from 2021 was used in this study</a:t>
          </a:r>
        </a:p>
      </dsp:txBody>
      <dsp:txXfrm>
        <a:off x="0" y="1880517"/>
        <a:ext cx="5623795" cy="1877764"/>
      </dsp:txXfrm>
    </dsp:sp>
    <dsp:sp modelId="{28AA1860-2C8D-CB44-9E16-635DBBCF7DDB}">
      <dsp:nvSpPr>
        <dsp:cNvPr id="0" name=""/>
        <dsp:cNvSpPr/>
      </dsp:nvSpPr>
      <dsp:spPr>
        <a:xfrm>
          <a:off x="0" y="3758281"/>
          <a:ext cx="562379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BFD372-4173-5D4E-B5B3-A09A86C1D2FC}">
      <dsp:nvSpPr>
        <dsp:cNvPr id="0" name=""/>
        <dsp:cNvSpPr/>
      </dsp:nvSpPr>
      <dsp:spPr>
        <a:xfrm>
          <a:off x="0" y="3758281"/>
          <a:ext cx="5623795" cy="1877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variables explored are temperature, dew point temperature, and wind Speeds at both locations</a:t>
          </a:r>
        </a:p>
      </dsp:txBody>
      <dsp:txXfrm>
        <a:off x="0" y="3758281"/>
        <a:ext cx="5623795" cy="18777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March 22,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55417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March 22,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6841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March 22,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296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March 22,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53427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March 22,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915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March 22,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02887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March 22,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645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March 22,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56223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March 22,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14099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March 22,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49848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March 22,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3895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March 22,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2829331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C6EF41D-F129-CF81-243F-AA48142572D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90" r="-1" b="-1"/>
          <a:stretch/>
        </p:blipFill>
        <p:spPr>
          <a:xfrm>
            <a:off x="20" y="-1"/>
            <a:ext cx="12191980" cy="6857571"/>
          </a:xfrm>
          <a:prstGeom prst="rect">
            <a:avLst/>
          </a:prstGeom>
        </p:spPr>
      </p:pic>
      <p:sp>
        <p:nvSpPr>
          <p:cNvPr id="11" name="Rectangle 10">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1B47E-14DD-9540-BA05-123FE4764FD3}"/>
              </a:ext>
            </a:extLst>
          </p:cNvPr>
          <p:cNvSpPr>
            <a:spLocks noGrp="1"/>
          </p:cNvSpPr>
          <p:nvPr>
            <p:ph type="ctrTitle"/>
          </p:nvPr>
        </p:nvSpPr>
        <p:spPr>
          <a:xfrm>
            <a:off x="1619534" y="504966"/>
            <a:ext cx="8952932" cy="3043213"/>
          </a:xfrm>
        </p:spPr>
        <p:txBody>
          <a:bodyPr anchor="b">
            <a:normAutofit/>
          </a:bodyPr>
          <a:lstStyle/>
          <a:p>
            <a:r>
              <a:rPr lang="en-US" dirty="0">
                <a:solidFill>
                  <a:schemeClr val="bg1"/>
                </a:solidFill>
              </a:rPr>
              <a:t>METR 150 Project 1</a:t>
            </a:r>
          </a:p>
        </p:txBody>
      </p:sp>
      <p:sp>
        <p:nvSpPr>
          <p:cNvPr id="3" name="Subtitle 2">
            <a:extLst>
              <a:ext uri="{FF2B5EF4-FFF2-40B4-BE49-F238E27FC236}">
                <a16:creationId xmlns:a16="http://schemas.microsoft.com/office/drawing/2014/main" id="{BF7188B4-DBCF-EE49-AAB4-D6618FA0FFEE}"/>
              </a:ext>
            </a:extLst>
          </p:cNvPr>
          <p:cNvSpPr>
            <a:spLocks noGrp="1"/>
          </p:cNvSpPr>
          <p:nvPr>
            <p:ph type="subTitle" idx="1"/>
          </p:nvPr>
        </p:nvSpPr>
        <p:spPr>
          <a:xfrm>
            <a:off x="2950191" y="3749746"/>
            <a:ext cx="6291618" cy="2208321"/>
          </a:xfrm>
        </p:spPr>
        <p:txBody>
          <a:bodyPr anchor="t">
            <a:normAutofit/>
          </a:bodyPr>
          <a:lstStyle/>
          <a:p>
            <a:r>
              <a:rPr lang="en-US" dirty="0">
                <a:solidFill>
                  <a:schemeClr val="bg1"/>
                </a:solidFill>
              </a:rPr>
              <a:t>By: Jeremy </a:t>
            </a:r>
            <a:r>
              <a:rPr lang="en-US" dirty="0" err="1">
                <a:solidFill>
                  <a:schemeClr val="bg1"/>
                </a:solidFill>
              </a:rPr>
              <a:t>Benik</a:t>
            </a:r>
            <a:endParaRPr lang="en-US" dirty="0">
              <a:solidFill>
                <a:schemeClr val="bg1"/>
              </a:solidFill>
            </a:endParaRPr>
          </a:p>
          <a:p>
            <a:r>
              <a:rPr lang="en-US" dirty="0">
                <a:solidFill>
                  <a:schemeClr val="bg1"/>
                </a:solidFill>
              </a:rPr>
              <a:t>Dr. Tan</a:t>
            </a:r>
          </a:p>
        </p:txBody>
      </p:sp>
    </p:spTree>
    <p:extLst>
      <p:ext uri="{BB962C8B-B14F-4D97-AF65-F5344CB8AC3E}">
        <p14:creationId xmlns:p14="http://schemas.microsoft.com/office/powerpoint/2010/main" val="169405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Wind Speeds for Friday Harbor Airport (KFHR), WA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Wind speeds tend to reach a max between 10:00 and 15:00 for most months which differs from Tonopah (reaching maximum wind speeds around 15:00 – 20</a:t>
            </a:r>
            <a:r>
              <a:rPr lang="en-US" dirty="0">
                <a:sym typeface="Wingdings" pitchFamily="2" charset="2"/>
              </a:rPr>
              <a:t>:00)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Highest wind speeds occur in the spring and winter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Wind speeds are not as strong as in Tonopah</a:t>
            </a:r>
          </a:p>
          <a:p>
            <a:pPr marL="742950" lvl="1" indent="-285750">
              <a:buFont typeface="Arial" panose="020B0604020202020204" pitchFamily="34" charset="0"/>
              <a:buChar char="•"/>
            </a:pPr>
            <a:r>
              <a:rPr lang="en-US" dirty="0"/>
              <a:t>Strongest wind speeds in this chart reach ~9 mph whereas Tonopah was closer to 17 mph</a:t>
            </a:r>
          </a:p>
        </p:txBody>
      </p:sp>
      <p:pic>
        <p:nvPicPr>
          <p:cNvPr id="4" name="Picture 3">
            <a:extLst>
              <a:ext uri="{FF2B5EF4-FFF2-40B4-BE49-F238E27FC236}">
                <a16:creationId xmlns:a16="http://schemas.microsoft.com/office/drawing/2014/main" id="{CAFBE5CF-1080-1C4E-A207-CD94F1FBDF73}"/>
              </a:ext>
            </a:extLst>
          </p:cNvPr>
          <p:cNvPicPr>
            <a:picLocks noChangeAspect="1"/>
          </p:cNvPicPr>
          <p:nvPr/>
        </p:nvPicPr>
        <p:blipFill>
          <a:blip r:embed="rId2"/>
          <a:stretch>
            <a:fillRect/>
          </a:stretch>
        </p:blipFill>
        <p:spPr>
          <a:xfrm>
            <a:off x="4038598" y="1209963"/>
            <a:ext cx="8152637" cy="5065163"/>
          </a:xfrm>
          <a:prstGeom prst="rect">
            <a:avLst/>
          </a:prstGeom>
        </p:spPr>
      </p:pic>
    </p:spTree>
    <p:extLst>
      <p:ext uri="{BB962C8B-B14F-4D97-AF65-F5344CB8AC3E}">
        <p14:creationId xmlns:p14="http://schemas.microsoft.com/office/powerpoint/2010/main" val="343315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Site comparison of Temperature for 2021 with error bars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summer months (6-9) Tonopah is much warmer than Friday Harbor with temperatures reaching close to 100 degrees Fahrenheit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Winter months (11-2) are cooler in Tonopah than in Friday Harbor with temperatures in Tonopah reaching below 20 degrees Fahrenheit whereas Friday Harbor is in the upper 30s</a:t>
            </a:r>
          </a:p>
        </p:txBody>
      </p:sp>
      <p:pic>
        <p:nvPicPr>
          <p:cNvPr id="3" name="Picture 2">
            <a:extLst>
              <a:ext uri="{FF2B5EF4-FFF2-40B4-BE49-F238E27FC236}">
                <a16:creationId xmlns:a16="http://schemas.microsoft.com/office/drawing/2014/main" id="{CD2273EC-47B4-A640-9C53-FE46793201D9}"/>
              </a:ext>
            </a:extLst>
          </p:cNvPr>
          <p:cNvPicPr>
            <a:picLocks noChangeAspect="1"/>
          </p:cNvPicPr>
          <p:nvPr/>
        </p:nvPicPr>
        <p:blipFill>
          <a:blip r:embed="rId2"/>
          <a:stretch>
            <a:fillRect/>
          </a:stretch>
        </p:blipFill>
        <p:spPr>
          <a:xfrm>
            <a:off x="4038599" y="1028505"/>
            <a:ext cx="8152454" cy="5049835"/>
          </a:xfrm>
          <a:prstGeom prst="rect">
            <a:avLst/>
          </a:prstGeom>
        </p:spPr>
      </p:pic>
      <p:pic>
        <p:nvPicPr>
          <p:cNvPr id="13" name="Picture 12">
            <a:extLst>
              <a:ext uri="{FF2B5EF4-FFF2-40B4-BE49-F238E27FC236}">
                <a16:creationId xmlns:a16="http://schemas.microsoft.com/office/drawing/2014/main" id="{76542E4F-2F37-2B4D-B3F0-FC3CBB3496AB}"/>
              </a:ext>
            </a:extLst>
          </p:cNvPr>
          <p:cNvPicPr>
            <a:picLocks noChangeAspect="1"/>
          </p:cNvPicPr>
          <p:nvPr/>
        </p:nvPicPr>
        <p:blipFill>
          <a:blip r:embed="rId3"/>
          <a:stretch>
            <a:fillRect/>
          </a:stretch>
        </p:blipFill>
        <p:spPr>
          <a:xfrm>
            <a:off x="4040848" y="1025237"/>
            <a:ext cx="8139695" cy="5041932"/>
          </a:xfrm>
          <a:prstGeom prst="rect">
            <a:avLst/>
          </a:prstGeom>
        </p:spPr>
      </p:pic>
    </p:spTree>
    <p:extLst>
      <p:ext uri="{BB962C8B-B14F-4D97-AF65-F5344CB8AC3E}">
        <p14:creationId xmlns:p14="http://schemas.microsoft.com/office/powerpoint/2010/main" val="254157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909310"/>
          </a:xfrm>
          <a:prstGeom prst="rect">
            <a:avLst/>
          </a:prstGeom>
          <a:noFill/>
        </p:spPr>
        <p:txBody>
          <a:bodyPr wrap="square" rtlCol="0">
            <a:spAutoFit/>
          </a:bodyPr>
          <a:lstStyle/>
          <a:p>
            <a:pPr marL="285750" indent="-285750">
              <a:buFont typeface="Arial" panose="020B0604020202020204" pitchFamily="34" charset="0"/>
              <a:buChar char="•"/>
            </a:pPr>
            <a:r>
              <a:rPr lang="en-US" dirty="0"/>
              <a:t>Site comparison of dewpoint temperature for 2021 with error bars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Friday Harbor has much higher dewpoint temperatures than in Tonopah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Tonopah is in a desert, and Friday Harbor is on the coast, these values are to be expected since there is a body of water next to Friday Harbor, whereas Tonopah is in the middle of a desert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seen before, July in Tonopah had a higher dewpoint temperature than the other months, and this can be seen in this chart</a:t>
            </a:r>
          </a:p>
        </p:txBody>
      </p:sp>
      <p:pic>
        <p:nvPicPr>
          <p:cNvPr id="5" name="Picture 4">
            <a:extLst>
              <a:ext uri="{FF2B5EF4-FFF2-40B4-BE49-F238E27FC236}">
                <a16:creationId xmlns:a16="http://schemas.microsoft.com/office/drawing/2014/main" id="{0631CBF4-0F10-4B43-B3F5-3C0A17AC12C4}"/>
              </a:ext>
            </a:extLst>
          </p:cNvPr>
          <p:cNvPicPr>
            <a:picLocks noChangeAspect="1"/>
          </p:cNvPicPr>
          <p:nvPr/>
        </p:nvPicPr>
        <p:blipFill>
          <a:blip r:embed="rId2"/>
          <a:stretch>
            <a:fillRect/>
          </a:stretch>
        </p:blipFill>
        <p:spPr>
          <a:xfrm>
            <a:off x="4055642" y="1465662"/>
            <a:ext cx="8131172" cy="4288593"/>
          </a:xfrm>
          <a:prstGeom prst="rect">
            <a:avLst/>
          </a:prstGeom>
        </p:spPr>
      </p:pic>
    </p:spTree>
    <p:extLst>
      <p:ext uri="{BB962C8B-B14F-4D97-AF65-F5344CB8AC3E}">
        <p14:creationId xmlns:p14="http://schemas.microsoft.com/office/powerpoint/2010/main" val="346096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0">
            <a:extLst>
              <a:ext uri="{FF2B5EF4-FFF2-40B4-BE49-F238E27FC236}">
                <a16:creationId xmlns:a16="http://schemas.microsoft.com/office/drawing/2014/main" id="{3698ABF1-2D7A-4C8C-A41A-09574127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C5E160AE-3C66-4235-84C0-BD472DE6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7416"/>
            <a:ext cx="12192002" cy="6892832"/>
          </a:xfrm>
          <a:prstGeom prst="rect">
            <a:avLst/>
          </a:prstGeom>
          <a:gradFill>
            <a:gsLst>
              <a:gs pos="0">
                <a:schemeClr val="accent6"/>
              </a:gs>
              <a:gs pos="95000">
                <a:schemeClr val="accent5">
                  <a:alpha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4">
            <a:extLst>
              <a:ext uri="{FF2B5EF4-FFF2-40B4-BE49-F238E27FC236}">
                <a16:creationId xmlns:a16="http://schemas.microsoft.com/office/drawing/2014/main" id="{A39CC7EE-929B-4FA6-BA5A-86D02B79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4369578"/>
            <a:ext cx="12192004" cy="2505838"/>
          </a:xfrm>
          <a:prstGeom prst="rect">
            <a:avLst/>
          </a:prstGeom>
          <a:gradFill>
            <a:gsLst>
              <a:gs pos="0">
                <a:schemeClr val="accent5">
                  <a:alpha val="0"/>
                </a:schemeClr>
              </a:gs>
              <a:gs pos="95000">
                <a:schemeClr val="accent2">
                  <a:alpha val="63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94BB87F2-3BE0-433A-AD90-24CE82FBF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191" y="-17416"/>
            <a:ext cx="11734809" cy="6892831"/>
          </a:xfrm>
          <a:prstGeom prst="rect">
            <a:avLst/>
          </a:prstGeom>
          <a:gradFill>
            <a:gsLst>
              <a:gs pos="22000">
                <a:schemeClr val="accent2">
                  <a:alpha val="43000"/>
                </a:schemeClr>
              </a:gs>
              <a:gs pos="99000">
                <a:schemeClr val="accent5">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8">
            <a:extLst>
              <a:ext uri="{FF2B5EF4-FFF2-40B4-BE49-F238E27FC236}">
                <a16:creationId xmlns:a16="http://schemas.microsoft.com/office/drawing/2014/main" id="{366B6A15-54B2-4DFA-B2EF-ED937D8CC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417086">
            <a:off x="5496703" y="1105097"/>
            <a:ext cx="5005754" cy="5005754"/>
          </a:xfrm>
          <a:prstGeom prst="ellipse">
            <a:avLst/>
          </a:prstGeom>
          <a:gradFill>
            <a:gsLst>
              <a:gs pos="31000">
                <a:schemeClr val="accent6">
                  <a:lumMod val="75000"/>
                  <a:alpha val="0"/>
                </a:schemeClr>
              </a:gs>
              <a:gs pos="85000">
                <a:schemeClr val="accent6">
                  <a:alpha val="3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60DA6D8-1AE1-42F8-808F-E247404A4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35529" y="-1495746"/>
            <a:ext cx="4739543" cy="7696200"/>
          </a:xfrm>
          <a:prstGeom prst="rect">
            <a:avLst/>
          </a:prstGeom>
          <a:gradFill>
            <a:gsLst>
              <a:gs pos="52000">
                <a:schemeClr val="accent5">
                  <a:lumMod val="60000"/>
                  <a:lumOff val="40000"/>
                  <a:alpha val="0"/>
                </a:schemeClr>
              </a:gs>
              <a:gs pos="99000">
                <a:schemeClr val="accent6">
                  <a:alpha val="25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E5E0E-416E-F145-9AD4-27342E3806A9}"/>
              </a:ext>
            </a:extLst>
          </p:cNvPr>
          <p:cNvSpPr>
            <a:spLocks noGrp="1"/>
          </p:cNvSpPr>
          <p:nvPr>
            <p:ph type="title"/>
          </p:nvPr>
        </p:nvSpPr>
        <p:spPr>
          <a:xfrm>
            <a:off x="1119276" y="661358"/>
            <a:ext cx="6692881" cy="3347559"/>
          </a:xfrm>
        </p:spPr>
        <p:txBody>
          <a:bodyPr vert="horz" lIns="0" tIns="0" rIns="0" bIns="0" rtlCol="0" anchor="b">
            <a:normAutofit/>
          </a:bodyPr>
          <a:lstStyle/>
          <a:p>
            <a:pPr algn="r"/>
            <a:r>
              <a:rPr lang="en-US" sz="4400" spc="750">
                <a:solidFill>
                  <a:schemeClr val="bg1"/>
                </a:solidFill>
              </a:rPr>
              <a:t>Part 2</a:t>
            </a:r>
          </a:p>
        </p:txBody>
      </p:sp>
    </p:spTree>
    <p:extLst>
      <p:ext uri="{BB962C8B-B14F-4D97-AF65-F5344CB8AC3E}">
        <p14:creationId xmlns:p14="http://schemas.microsoft.com/office/powerpoint/2010/main" val="3663786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2230-D4C7-224B-9133-B55285216A13}"/>
              </a:ext>
            </a:extLst>
          </p:cNvPr>
          <p:cNvSpPr>
            <a:spLocks noGrp="1"/>
          </p:cNvSpPr>
          <p:nvPr>
            <p:ph type="title"/>
          </p:nvPr>
        </p:nvSpPr>
        <p:spPr>
          <a:xfrm>
            <a:off x="1371600" y="360218"/>
            <a:ext cx="3932237" cy="1533238"/>
          </a:xfrm>
        </p:spPr>
        <p:txBody>
          <a:bodyPr>
            <a:normAutofit/>
          </a:bodyPr>
          <a:lstStyle/>
          <a:p>
            <a:r>
              <a:rPr lang="en-US" b="0" dirty="0">
                <a:latin typeface="Times New Roman" panose="02020603050405020304" pitchFamily="18" charset="0"/>
                <a:cs typeface="Times New Roman" panose="02020603050405020304" pitchFamily="18" charset="0"/>
              </a:rPr>
              <a:t>Part 2- Sounding data</a:t>
            </a:r>
          </a:p>
        </p:txBody>
      </p:sp>
      <p:sp>
        <p:nvSpPr>
          <p:cNvPr id="3" name="Picture Placeholder 2">
            <a:extLst>
              <a:ext uri="{FF2B5EF4-FFF2-40B4-BE49-F238E27FC236}">
                <a16:creationId xmlns:a16="http://schemas.microsoft.com/office/drawing/2014/main" id="{55559587-4D56-F54C-B444-3AB39EC8CCAC}"/>
              </a:ext>
            </a:extLst>
          </p:cNvPr>
          <p:cNvSpPr>
            <a:spLocks noGrp="1"/>
          </p:cNvSpPr>
          <p:nvPr>
            <p:ph type="pic" idx="1"/>
          </p:nvPr>
        </p:nvSpPr>
        <p:spPr/>
      </p:sp>
      <p:sp>
        <p:nvSpPr>
          <p:cNvPr id="4" name="Text Placeholder 3">
            <a:extLst>
              <a:ext uri="{FF2B5EF4-FFF2-40B4-BE49-F238E27FC236}">
                <a16:creationId xmlns:a16="http://schemas.microsoft.com/office/drawing/2014/main" id="{C9E3A4D9-1868-5140-A0F6-86004E4039EB}"/>
              </a:ext>
            </a:extLst>
          </p:cNvPr>
          <p:cNvSpPr>
            <a:spLocks noGrp="1"/>
          </p:cNvSpPr>
          <p:nvPr>
            <p:ph type="body" sz="half" idx="2"/>
          </p:nvPr>
        </p:nvSpPr>
        <p:spPr>
          <a:xfrm>
            <a:off x="1371600" y="2161309"/>
            <a:ext cx="3932237" cy="3707679"/>
          </a:xfrm>
        </p:spPr>
        <p:txBody>
          <a:bodyPr/>
          <a:lstStyle/>
          <a:p>
            <a:pPr marL="285750" indent="-285750">
              <a:buFont typeface="Arial" panose="020B0604020202020204" pitchFamily="34" charset="0"/>
              <a:buChar char="•"/>
            </a:pPr>
            <a:r>
              <a:rPr lang="en-US" dirty="0"/>
              <a:t>The location used for this part was 72489 REV, Reno, NV</a:t>
            </a:r>
          </a:p>
          <a:p>
            <a:pPr marL="285750" indent="-285750">
              <a:buFont typeface="Arial" panose="020B0604020202020204" pitchFamily="34" charset="0"/>
              <a:buChar char="•"/>
            </a:pPr>
            <a:r>
              <a:rPr lang="en-US" dirty="0"/>
              <a:t>This site is at an altitude around 5000 ft ASL</a:t>
            </a:r>
          </a:p>
          <a:p>
            <a:pPr marL="285750" indent="-285750">
              <a:buFont typeface="Arial" panose="020B0604020202020204" pitchFamily="34" charset="0"/>
              <a:buChar char="•"/>
            </a:pPr>
            <a:r>
              <a:rPr lang="en-US" dirty="0"/>
              <a:t>This site located in northern Nevada</a:t>
            </a:r>
          </a:p>
        </p:txBody>
      </p:sp>
      <p:pic>
        <p:nvPicPr>
          <p:cNvPr id="5" name="Picture 4">
            <a:extLst>
              <a:ext uri="{FF2B5EF4-FFF2-40B4-BE49-F238E27FC236}">
                <a16:creationId xmlns:a16="http://schemas.microsoft.com/office/drawing/2014/main" id="{B4B597B4-6D5D-1443-82E4-4E90157EFF7F}"/>
              </a:ext>
            </a:extLst>
          </p:cNvPr>
          <p:cNvPicPr>
            <a:picLocks noChangeAspect="1"/>
          </p:cNvPicPr>
          <p:nvPr/>
        </p:nvPicPr>
        <p:blipFill>
          <a:blip r:embed="rId2"/>
          <a:stretch>
            <a:fillRect/>
          </a:stretch>
        </p:blipFill>
        <p:spPr>
          <a:xfrm>
            <a:off x="5505319" y="875911"/>
            <a:ext cx="6716024" cy="4873625"/>
          </a:xfrm>
          <a:prstGeom prst="rect">
            <a:avLst/>
          </a:prstGeom>
        </p:spPr>
      </p:pic>
    </p:spTree>
    <p:extLst>
      <p:ext uri="{BB962C8B-B14F-4D97-AF65-F5344CB8AC3E}">
        <p14:creationId xmlns:p14="http://schemas.microsoft.com/office/powerpoint/2010/main" val="188346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2</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Sounding for Reno, Nevada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times compared in this sounding are January 2021 and July 2021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Temperatures and dewpoint temperatures in July are warmer than in January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Soundings indicate stable surface conditions which is surprising since January typically sees a lot of inversions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this station being at such a high altitude (~5000 ft ASL), surface pressure is around 850 </a:t>
            </a:r>
            <a:r>
              <a:rPr lang="en-US" dirty="0" err="1"/>
              <a:t>hPa</a:t>
            </a:r>
            <a:endParaRPr lang="en-US" dirty="0"/>
          </a:p>
          <a:p>
            <a:endParaRPr lang="en-US" dirty="0"/>
          </a:p>
        </p:txBody>
      </p:sp>
      <p:pic>
        <p:nvPicPr>
          <p:cNvPr id="8" name="Picture 7">
            <a:extLst>
              <a:ext uri="{FF2B5EF4-FFF2-40B4-BE49-F238E27FC236}">
                <a16:creationId xmlns:a16="http://schemas.microsoft.com/office/drawing/2014/main" id="{88C78691-19F4-2043-8462-E52C77FD45C2}"/>
              </a:ext>
            </a:extLst>
          </p:cNvPr>
          <p:cNvPicPr>
            <a:picLocks noChangeAspect="1"/>
          </p:cNvPicPr>
          <p:nvPr/>
        </p:nvPicPr>
        <p:blipFill>
          <a:blip r:embed="rId2"/>
          <a:stretch>
            <a:fillRect/>
          </a:stretch>
        </p:blipFill>
        <p:spPr>
          <a:xfrm>
            <a:off x="4055641" y="1111248"/>
            <a:ext cx="8135407" cy="5058643"/>
          </a:xfrm>
          <a:prstGeom prst="rect">
            <a:avLst/>
          </a:prstGeom>
        </p:spPr>
      </p:pic>
    </p:spTree>
    <p:extLst>
      <p:ext uri="{BB962C8B-B14F-4D97-AF65-F5344CB8AC3E}">
        <p14:creationId xmlns:p14="http://schemas.microsoft.com/office/powerpoint/2010/main" val="3361621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descr="Circular jigsaw puzzle">
            <a:extLst>
              <a:ext uri="{FF2B5EF4-FFF2-40B4-BE49-F238E27FC236}">
                <a16:creationId xmlns:a16="http://schemas.microsoft.com/office/drawing/2014/main" id="{507A7A60-7B12-B3A9-3394-56CD66D2C27F}"/>
              </a:ext>
            </a:extLst>
          </p:cNvPr>
          <p:cNvPicPr>
            <a:picLocks noChangeAspect="1"/>
          </p:cNvPicPr>
          <p:nvPr/>
        </p:nvPicPr>
        <p:blipFill rotWithShape="1">
          <a:blip r:embed="rId2"/>
          <a:srcRect t="982" b="14754"/>
          <a:stretch/>
        </p:blipFill>
        <p:spPr>
          <a:xfrm>
            <a:off x="20" y="-1"/>
            <a:ext cx="12191980" cy="6857571"/>
          </a:xfrm>
          <a:prstGeom prst="rect">
            <a:avLst/>
          </a:prstGeom>
        </p:spPr>
      </p:pic>
      <p:sp>
        <p:nvSpPr>
          <p:cNvPr id="20" name="Rectangle 13">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E9622-D3A4-D844-B24F-53D14AD88BD2}"/>
              </a:ext>
            </a:extLst>
          </p:cNvPr>
          <p:cNvSpPr>
            <a:spLocks noGrp="1"/>
          </p:cNvSpPr>
          <p:nvPr>
            <p:ph type="title"/>
          </p:nvPr>
        </p:nvSpPr>
        <p:spPr>
          <a:xfrm>
            <a:off x="1619534" y="504966"/>
            <a:ext cx="8952932" cy="3043213"/>
          </a:xfrm>
        </p:spPr>
        <p:txBody>
          <a:bodyPr vert="horz" lIns="0" tIns="0" rIns="0" bIns="0" rtlCol="0" anchor="b">
            <a:normAutofit/>
          </a:bodyPr>
          <a:lstStyle/>
          <a:p>
            <a:pPr algn="ctr"/>
            <a:r>
              <a:rPr lang="en-US" sz="4000" spc="750">
                <a:solidFill>
                  <a:schemeClr val="bg1"/>
                </a:solidFill>
              </a:rPr>
              <a:t>Part 3</a:t>
            </a:r>
          </a:p>
        </p:txBody>
      </p:sp>
    </p:spTree>
    <p:extLst>
      <p:ext uri="{BB962C8B-B14F-4D97-AF65-F5344CB8AC3E}">
        <p14:creationId xmlns:p14="http://schemas.microsoft.com/office/powerpoint/2010/main" val="136196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0">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F7252-D562-E44D-B5DE-6E2F6EE0F3F2}"/>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sz="4400" spc="750" dirty="0">
                <a:solidFill>
                  <a:schemeClr val="bg1"/>
                </a:solidFill>
              </a:rPr>
              <a:t>Part 3 a–Decadal Mean temperature (1950-1959)</a:t>
            </a:r>
          </a:p>
        </p:txBody>
      </p:sp>
    </p:spTree>
    <p:extLst>
      <p:ext uri="{BB962C8B-B14F-4D97-AF65-F5344CB8AC3E}">
        <p14:creationId xmlns:p14="http://schemas.microsoft.com/office/powerpoint/2010/main" val="3736834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3F0AA4-BB20-1D49-B98A-3DE2C15DBF33}"/>
              </a:ext>
            </a:extLst>
          </p:cNvPr>
          <p:cNvPicPr>
            <a:picLocks noChangeAspect="1"/>
          </p:cNvPicPr>
          <p:nvPr/>
        </p:nvPicPr>
        <p:blipFill>
          <a:blip r:embed="rId2"/>
          <a:stretch>
            <a:fillRect/>
          </a:stretch>
        </p:blipFill>
        <p:spPr>
          <a:xfrm>
            <a:off x="670560" y="64302"/>
            <a:ext cx="5298734" cy="3364696"/>
          </a:xfrm>
          <a:prstGeom prst="rect">
            <a:avLst/>
          </a:prstGeom>
        </p:spPr>
      </p:pic>
      <p:cxnSp>
        <p:nvCxnSpPr>
          <p:cNvPr id="21" name="Straight Connector 2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F06AF81-27CF-0944-81C3-BC0D62B9EC50}"/>
              </a:ext>
            </a:extLst>
          </p:cNvPr>
          <p:cNvPicPr>
            <a:picLocks noChangeAspect="1"/>
          </p:cNvPicPr>
          <p:nvPr/>
        </p:nvPicPr>
        <p:blipFill>
          <a:blip r:embed="rId3"/>
          <a:stretch>
            <a:fillRect/>
          </a:stretch>
        </p:blipFill>
        <p:spPr>
          <a:xfrm>
            <a:off x="692640" y="3437089"/>
            <a:ext cx="5276653" cy="3350675"/>
          </a:xfrm>
          <a:prstGeom prst="rect">
            <a:avLst/>
          </a:prstGeom>
        </p:spPr>
      </p:pic>
      <p:pic>
        <p:nvPicPr>
          <p:cNvPr id="8" name="Picture 7">
            <a:extLst>
              <a:ext uri="{FF2B5EF4-FFF2-40B4-BE49-F238E27FC236}">
                <a16:creationId xmlns:a16="http://schemas.microsoft.com/office/drawing/2014/main" id="{FA5E2F3C-5692-8748-83EF-B4AB472505F2}"/>
              </a:ext>
            </a:extLst>
          </p:cNvPr>
          <p:cNvPicPr>
            <a:picLocks noChangeAspect="1"/>
          </p:cNvPicPr>
          <p:nvPr/>
        </p:nvPicPr>
        <p:blipFill>
          <a:blip r:embed="rId4"/>
          <a:stretch>
            <a:fillRect/>
          </a:stretch>
        </p:blipFill>
        <p:spPr>
          <a:xfrm>
            <a:off x="6222708" y="3423069"/>
            <a:ext cx="5298732" cy="3364695"/>
          </a:xfrm>
          <a:prstGeom prst="rect">
            <a:avLst/>
          </a:prstGeom>
        </p:spPr>
      </p:pic>
      <p:pic>
        <p:nvPicPr>
          <p:cNvPr id="10" name="Picture 9">
            <a:extLst>
              <a:ext uri="{FF2B5EF4-FFF2-40B4-BE49-F238E27FC236}">
                <a16:creationId xmlns:a16="http://schemas.microsoft.com/office/drawing/2014/main" id="{EAB5014F-1AB8-1041-91CA-4BC090F4D77B}"/>
              </a:ext>
            </a:extLst>
          </p:cNvPr>
          <p:cNvPicPr>
            <a:picLocks noChangeAspect="1"/>
          </p:cNvPicPr>
          <p:nvPr/>
        </p:nvPicPr>
        <p:blipFill>
          <a:blip r:embed="rId5"/>
          <a:stretch>
            <a:fillRect/>
          </a:stretch>
        </p:blipFill>
        <p:spPr>
          <a:xfrm>
            <a:off x="6222708" y="71311"/>
            <a:ext cx="5296540" cy="3362410"/>
          </a:xfrm>
          <a:prstGeom prst="rect">
            <a:avLst/>
          </a:prstGeom>
        </p:spPr>
      </p:pic>
    </p:spTree>
    <p:extLst>
      <p:ext uri="{BB962C8B-B14F-4D97-AF65-F5344CB8AC3E}">
        <p14:creationId xmlns:p14="http://schemas.microsoft.com/office/powerpoint/2010/main" val="4205451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a</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As seen in the previous slide, the northern hemisphere starts out much cooler than the southern hemisphere, but as the seasons go on, this starts to flip (southern hemisphere gets colder than the northern hemisphere)</a:t>
            </a:r>
          </a:p>
          <a:p>
            <a:r>
              <a:rPr lang="en-US" dirty="0"/>
              <a:t>As October comes around, then the northern hemisphere starts to cool off again</a:t>
            </a:r>
          </a:p>
        </p:txBody>
      </p:sp>
    </p:spTree>
    <p:extLst>
      <p:ext uri="{BB962C8B-B14F-4D97-AF65-F5344CB8AC3E}">
        <p14:creationId xmlns:p14="http://schemas.microsoft.com/office/powerpoint/2010/main" val="279833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3">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27408-DF1B-C54F-A5F4-D52AF914B869}"/>
              </a:ext>
            </a:extLst>
          </p:cNvPr>
          <p:cNvSpPr>
            <a:spLocks noGrp="1"/>
          </p:cNvSpPr>
          <p:nvPr>
            <p:ph type="title"/>
          </p:nvPr>
        </p:nvSpPr>
        <p:spPr>
          <a:xfrm>
            <a:off x="1353190" y="936568"/>
            <a:ext cx="4590410" cy="4564822"/>
          </a:xfrm>
        </p:spPr>
        <p:txBody>
          <a:bodyPr anchor="t">
            <a:normAutofit/>
          </a:bodyPr>
          <a:lstStyle/>
          <a:p>
            <a:r>
              <a:rPr lang="en-US" b="0" dirty="0">
                <a:latin typeface="Times New Roman" panose="02020603050405020304" pitchFamily="18" charset="0"/>
                <a:cs typeface="Times New Roman" panose="02020603050405020304" pitchFamily="18" charset="0"/>
              </a:rPr>
              <a:t>Part 1 - Data used</a:t>
            </a:r>
          </a:p>
        </p:txBody>
      </p:sp>
      <p:sp>
        <p:nvSpPr>
          <p:cNvPr id="45" name="Rectangle 35">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7">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7" name="Content Placeholder 2">
            <a:extLst>
              <a:ext uri="{FF2B5EF4-FFF2-40B4-BE49-F238E27FC236}">
                <a16:creationId xmlns:a16="http://schemas.microsoft.com/office/drawing/2014/main" id="{0A99A297-23AA-25F3-4D9A-BFF0D1321A6E}"/>
              </a:ext>
            </a:extLst>
          </p:cNvPr>
          <p:cNvGraphicFramePr>
            <a:graphicFrameLocks noGrp="1"/>
          </p:cNvGraphicFramePr>
          <p:nvPr>
            <p:ph idx="1"/>
            <p:extLst>
              <p:ext uri="{D42A27DB-BD31-4B8C-83A1-F6EECF244321}">
                <p14:modId xmlns:p14="http://schemas.microsoft.com/office/powerpoint/2010/main" val="1185716009"/>
              </p:ext>
            </p:extLst>
          </p:nvPr>
        </p:nvGraphicFramePr>
        <p:xfrm>
          <a:off x="6096001" y="457200"/>
          <a:ext cx="5623796" cy="563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8770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121F-810B-FB49-B82D-1CB877AE5A3C}"/>
              </a:ext>
            </a:extLst>
          </p:cNvPr>
          <p:cNvSpPr>
            <a:spLocks noGrp="1"/>
          </p:cNvSpPr>
          <p:nvPr>
            <p:ph type="title"/>
          </p:nvPr>
        </p:nvSpPr>
        <p:spPr>
          <a:xfrm>
            <a:off x="1524000" y="1104445"/>
            <a:ext cx="9144000" cy="2826182"/>
          </a:xfrm>
        </p:spPr>
        <p:txBody>
          <a:bodyPr vert="horz" lIns="0" tIns="0" rIns="0" bIns="0" rtlCol="0" anchor="ctr">
            <a:normAutofit/>
          </a:bodyPr>
          <a:lstStyle/>
          <a:p>
            <a:pPr algn="ctr">
              <a:lnSpc>
                <a:spcPct val="90000"/>
              </a:lnSpc>
            </a:pPr>
            <a:r>
              <a:rPr lang="en-US" sz="3400" spc="750" dirty="0">
                <a:solidFill>
                  <a:schemeClr val="bg1"/>
                </a:solidFill>
              </a:rPr>
              <a:t>Part 3 b</a:t>
            </a:r>
            <a:br>
              <a:rPr lang="en-US" sz="3400" spc="750" dirty="0">
                <a:solidFill>
                  <a:schemeClr val="bg1"/>
                </a:solidFill>
              </a:rPr>
            </a:br>
            <a:br>
              <a:rPr lang="en-US" sz="3400" spc="750" dirty="0">
                <a:solidFill>
                  <a:schemeClr val="bg1"/>
                </a:solidFill>
              </a:rPr>
            </a:br>
            <a:r>
              <a:rPr lang="en-US" sz="3400" spc="750" dirty="0">
                <a:solidFill>
                  <a:schemeClr val="bg1"/>
                </a:solidFill>
              </a:rPr>
              <a:t> Temperature anomaly for January and July of 1st and 10th year from 1950-1959</a:t>
            </a:r>
          </a:p>
        </p:txBody>
      </p:sp>
    </p:spTree>
    <p:extLst>
      <p:ext uri="{BB962C8B-B14F-4D97-AF65-F5344CB8AC3E}">
        <p14:creationId xmlns:p14="http://schemas.microsoft.com/office/powerpoint/2010/main" val="2994620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9B6E715-5D58-114F-A334-9DCFEDFF2F59}"/>
              </a:ext>
            </a:extLst>
          </p:cNvPr>
          <p:cNvPicPr>
            <a:picLocks noChangeAspect="1"/>
          </p:cNvPicPr>
          <p:nvPr/>
        </p:nvPicPr>
        <p:blipFill>
          <a:blip r:embed="rId2"/>
          <a:stretch>
            <a:fillRect/>
          </a:stretch>
        </p:blipFill>
        <p:spPr>
          <a:xfrm>
            <a:off x="6253572" y="3428994"/>
            <a:ext cx="5388221" cy="3390341"/>
          </a:xfrm>
          <a:prstGeom prst="rect">
            <a:avLst/>
          </a:prstGeom>
        </p:spPr>
      </p:pic>
      <p:pic>
        <p:nvPicPr>
          <p:cNvPr id="4" name="Picture 3">
            <a:extLst>
              <a:ext uri="{FF2B5EF4-FFF2-40B4-BE49-F238E27FC236}">
                <a16:creationId xmlns:a16="http://schemas.microsoft.com/office/drawing/2014/main" id="{3DED0329-465F-F745-B3E0-46DE816FD8E8}"/>
              </a:ext>
            </a:extLst>
          </p:cNvPr>
          <p:cNvPicPr>
            <a:picLocks noChangeAspect="1"/>
          </p:cNvPicPr>
          <p:nvPr/>
        </p:nvPicPr>
        <p:blipFill>
          <a:blip r:embed="rId3"/>
          <a:stretch>
            <a:fillRect/>
          </a:stretch>
        </p:blipFill>
        <p:spPr>
          <a:xfrm>
            <a:off x="6253572" y="105311"/>
            <a:ext cx="5282282" cy="3323683"/>
          </a:xfrm>
          <a:prstGeom prst="rect">
            <a:avLst/>
          </a:prstGeom>
        </p:spPr>
      </p:pic>
      <p:pic>
        <p:nvPicPr>
          <p:cNvPr id="5" name="Picture 4">
            <a:extLst>
              <a:ext uri="{FF2B5EF4-FFF2-40B4-BE49-F238E27FC236}">
                <a16:creationId xmlns:a16="http://schemas.microsoft.com/office/drawing/2014/main" id="{0E9F3302-F13E-E340-8A27-EAC0E708B149}"/>
              </a:ext>
            </a:extLst>
          </p:cNvPr>
          <p:cNvPicPr>
            <a:picLocks noChangeAspect="1"/>
          </p:cNvPicPr>
          <p:nvPr/>
        </p:nvPicPr>
        <p:blipFill>
          <a:blip r:embed="rId4"/>
          <a:stretch>
            <a:fillRect/>
          </a:stretch>
        </p:blipFill>
        <p:spPr>
          <a:xfrm>
            <a:off x="628918" y="92464"/>
            <a:ext cx="5302700" cy="3336530"/>
          </a:xfrm>
          <a:prstGeom prst="rect">
            <a:avLst/>
          </a:prstGeom>
        </p:spPr>
      </p:pic>
      <p:pic>
        <p:nvPicPr>
          <p:cNvPr id="6" name="Picture 5">
            <a:extLst>
              <a:ext uri="{FF2B5EF4-FFF2-40B4-BE49-F238E27FC236}">
                <a16:creationId xmlns:a16="http://schemas.microsoft.com/office/drawing/2014/main" id="{99BBD1F6-9F8A-5446-985D-94D71BD940EA}"/>
              </a:ext>
            </a:extLst>
          </p:cNvPr>
          <p:cNvPicPr>
            <a:picLocks noChangeAspect="1"/>
          </p:cNvPicPr>
          <p:nvPr/>
        </p:nvPicPr>
        <p:blipFill>
          <a:blip r:embed="rId5"/>
          <a:stretch>
            <a:fillRect/>
          </a:stretch>
        </p:blipFill>
        <p:spPr>
          <a:xfrm>
            <a:off x="627538" y="3428993"/>
            <a:ext cx="5302699" cy="3336530"/>
          </a:xfrm>
          <a:prstGeom prst="rect">
            <a:avLst/>
          </a:prstGeom>
        </p:spPr>
      </p:pic>
    </p:spTree>
    <p:extLst>
      <p:ext uri="{BB962C8B-B14F-4D97-AF65-F5344CB8AC3E}">
        <p14:creationId xmlns:p14="http://schemas.microsoft.com/office/powerpoint/2010/main" val="1279740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B</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Overall, there is not too much variation in the temperature anomalies</a:t>
            </a:r>
          </a:p>
          <a:p>
            <a:r>
              <a:rPr lang="en-US" dirty="0"/>
              <a:t>Some areas saw an increase in temperature (namely Antarctica in July 1950 and the Bering straight in 1950)</a:t>
            </a:r>
          </a:p>
          <a:p>
            <a:r>
              <a:rPr lang="en-US" dirty="0"/>
              <a:t>Other areas were noticeably cooler such as North America in 1950 and 1959</a:t>
            </a:r>
          </a:p>
          <a:p>
            <a:endParaRPr lang="en-US" dirty="0"/>
          </a:p>
        </p:txBody>
      </p:sp>
    </p:spTree>
    <p:extLst>
      <p:ext uri="{BB962C8B-B14F-4D97-AF65-F5344CB8AC3E}">
        <p14:creationId xmlns:p14="http://schemas.microsoft.com/office/powerpoint/2010/main" val="3294240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121F-810B-FB49-B82D-1CB877AE5A3C}"/>
              </a:ext>
            </a:extLst>
          </p:cNvPr>
          <p:cNvSpPr>
            <a:spLocks noGrp="1"/>
          </p:cNvSpPr>
          <p:nvPr>
            <p:ph type="title"/>
          </p:nvPr>
        </p:nvSpPr>
        <p:spPr>
          <a:xfrm>
            <a:off x="1524000" y="1104445"/>
            <a:ext cx="9144000" cy="2826182"/>
          </a:xfrm>
        </p:spPr>
        <p:txBody>
          <a:bodyPr vert="horz" lIns="0" tIns="0" rIns="0" bIns="0" rtlCol="0" anchor="ctr">
            <a:normAutofit/>
          </a:bodyPr>
          <a:lstStyle/>
          <a:p>
            <a:pPr algn="ctr">
              <a:lnSpc>
                <a:spcPct val="90000"/>
              </a:lnSpc>
            </a:pPr>
            <a:r>
              <a:rPr lang="en-US" sz="3400" spc="750" dirty="0">
                <a:solidFill>
                  <a:schemeClr val="bg1"/>
                </a:solidFill>
              </a:rPr>
              <a:t>Part 3 c</a:t>
            </a:r>
            <a:br>
              <a:rPr lang="en-US" sz="3400" spc="750" dirty="0">
                <a:solidFill>
                  <a:schemeClr val="bg1"/>
                </a:solidFill>
              </a:rPr>
            </a:br>
            <a:br>
              <a:rPr lang="en-US" sz="3400" spc="750" dirty="0">
                <a:solidFill>
                  <a:schemeClr val="bg1"/>
                </a:solidFill>
              </a:rPr>
            </a:br>
            <a:r>
              <a:rPr lang="en-US" sz="3400" spc="750" dirty="0">
                <a:solidFill>
                  <a:schemeClr val="bg1"/>
                </a:solidFill>
              </a:rPr>
              <a:t> Warmest and coldest temperature anomalies in 1950-1959</a:t>
            </a:r>
          </a:p>
        </p:txBody>
      </p:sp>
    </p:spTree>
    <p:extLst>
      <p:ext uri="{BB962C8B-B14F-4D97-AF65-F5344CB8AC3E}">
        <p14:creationId xmlns:p14="http://schemas.microsoft.com/office/powerpoint/2010/main" val="3976475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528F6-9385-D24A-B3B5-B97CF0DA5B72}"/>
              </a:ext>
            </a:extLst>
          </p:cNvPr>
          <p:cNvSpPr txBox="1"/>
          <p:nvPr/>
        </p:nvSpPr>
        <p:spPr>
          <a:xfrm>
            <a:off x="2600390" y="1220477"/>
            <a:ext cx="1145220" cy="369332"/>
          </a:xfrm>
          <a:prstGeom prst="rect">
            <a:avLst/>
          </a:prstGeom>
          <a:noFill/>
        </p:spPr>
        <p:txBody>
          <a:bodyPr wrap="square" rtlCol="0">
            <a:spAutoFit/>
          </a:bodyPr>
          <a:lstStyle/>
          <a:p>
            <a:r>
              <a:rPr lang="en-US" dirty="0"/>
              <a:t>Warmest</a:t>
            </a:r>
          </a:p>
        </p:txBody>
      </p:sp>
      <p:sp>
        <p:nvSpPr>
          <p:cNvPr id="5" name="TextBox 4">
            <a:extLst>
              <a:ext uri="{FF2B5EF4-FFF2-40B4-BE49-F238E27FC236}">
                <a16:creationId xmlns:a16="http://schemas.microsoft.com/office/drawing/2014/main" id="{3F1AC38F-38EB-FE4B-A34A-033A97E3CA5D}"/>
              </a:ext>
            </a:extLst>
          </p:cNvPr>
          <p:cNvSpPr txBox="1"/>
          <p:nvPr/>
        </p:nvSpPr>
        <p:spPr>
          <a:xfrm>
            <a:off x="8580935" y="1220477"/>
            <a:ext cx="1145220" cy="369332"/>
          </a:xfrm>
          <a:prstGeom prst="rect">
            <a:avLst/>
          </a:prstGeom>
          <a:noFill/>
        </p:spPr>
        <p:txBody>
          <a:bodyPr wrap="square" rtlCol="0">
            <a:spAutoFit/>
          </a:bodyPr>
          <a:lstStyle/>
          <a:p>
            <a:r>
              <a:rPr lang="en-US" dirty="0"/>
              <a:t>Coldest</a:t>
            </a:r>
          </a:p>
        </p:txBody>
      </p:sp>
      <p:pic>
        <p:nvPicPr>
          <p:cNvPr id="2" name="Picture 1">
            <a:extLst>
              <a:ext uri="{FF2B5EF4-FFF2-40B4-BE49-F238E27FC236}">
                <a16:creationId xmlns:a16="http://schemas.microsoft.com/office/drawing/2014/main" id="{B0C590D4-7187-6942-AF46-732A04875719}"/>
              </a:ext>
            </a:extLst>
          </p:cNvPr>
          <p:cNvPicPr>
            <a:picLocks noChangeAspect="1"/>
          </p:cNvPicPr>
          <p:nvPr/>
        </p:nvPicPr>
        <p:blipFill>
          <a:blip r:embed="rId2"/>
          <a:stretch>
            <a:fillRect/>
          </a:stretch>
        </p:blipFill>
        <p:spPr>
          <a:xfrm>
            <a:off x="6183090" y="1589807"/>
            <a:ext cx="5838843" cy="3673879"/>
          </a:xfrm>
          <a:prstGeom prst="rect">
            <a:avLst/>
          </a:prstGeom>
        </p:spPr>
      </p:pic>
      <p:pic>
        <p:nvPicPr>
          <p:cNvPr id="3" name="Picture 2">
            <a:extLst>
              <a:ext uri="{FF2B5EF4-FFF2-40B4-BE49-F238E27FC236}">
                <a16:creationId xmlns:a16="http://schemas.microsoft.com/office/drawing/2014/main" id="{7C4BD97F-739D-B943-BDE7-419C2B51667D}"/>
              </a:ext>
            </a:extLst>
          </p:cNvPr>
          <p:cNvPicPr>
            <a:picLocks noChangeAspect="1"/>
          </p:cNvPicPr>
          <p:nvPr/>
        </p:nvPicPr>
        <p:blipFill>
          <a:blip r:embed="rId3"/>
          <a:stretch>
            <a:fillRect/>
          </a:stretch>
        </p:blipFill>
        <p:spPr>
          <a:xfrm>
            <a:off x="170068" y="1589807"/>
            <a:ext cx="5838843" cy="3673879"/>
          </a:xfrm>
          <a:prstGeom prst="rect">
            <a:avLst/>
          </a:prstGeom>
        </p:spPr>
      </p:pic>
    </p:spTree>
    <p:extLst>
      <p:ext uri="{BB962C8B-B14F-4D97-AF65-F5344CB8AC3E}">
        <p14:creationId xmlns:p14="http://schemas.microsoft.com/office/powerpoint/2010/main" val="2354248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c</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The warmest temperature anomaly occurred in January 1958</a:t>
            </a:r>
          </a:p>
          <a:p>
            <a:pPr lvl="1"/>
            <a:r>
              <a:rPr lang="en-US" dirty="0"/>
              <a:t>Most of the globe is warmer than usual, especially in North America</a:t>
            </a:r>
          </a:p>
          <a:p>
            <a:r>
              <a:rPr lang="en-US" dirty="0"/>
              <a:t>The coldest temperature anomaly occurred in November 1955</a:t>
            </a:r>
          </a:p>
          <a:p>
            <a:pPr lvl="1"/>
            <a:r>
              <a:rPr lang="en-US" dirty="0"/>
              <a:t>While there are some spots that are warmer than warmer than usual, most the globe is cooler than usual</a:t>
            </a:r>
          </a:p>
        </p:txBody>
      </p:sp>
    </p:spTree>
    <p:extLst>
      <p:ext uri="{BB962C8B-B14F-4D97-AF65-F5344CB8AC3E}">
        <p14:creationId xmlns:p14="http://schemas.microsoft.com/office/powerpoint/2010/main" val="3692719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121F-810B-FB49-B82D-1CB877AE5A3C}"/>
              </a:ext>
            </a:extLst>
          </p:cNvPr>
          <p:cNvSpPr>
            <a:spLocks noGrp="1"/>
          </p:cNvSpPr>
          <p:nvPr>
            <p:ph type="title"/>
          </p:nvPr>
        </p:nvSpPr>
        <p:spPr>
          <a:xfrm>
            <a:off x="1524000" y="1104445"/>
            <a:ext cx="9144000" cy="2826182"/>
          </a:xfrm>
        </p:spPr>
        <p:txBody>
          <a:bodyPr vert="horz" lIns="0" tIns="0" rIns="0" bIns="0" rtlCol="0" anchor="ctr">
            <a:normAutofit/>
          </a:bodyPr>
          <a:lstStyle/>
          <a:p>
            <a:pPr algn="ctr">
              <a:lnSpc>
                <a:spcPct val="90000"/>
              </a:lnSpc>
            </a:pPr>
            <a:r>
              <a:rPr lang="en-US" sz="3400" spc="750" dirty="0">
                <a:solidFill>
                  <a:schemeClr val="bg1"/>
                </a:solidFill>
              </a:rPr>
              <a:t>Part 3 D</a:t>
            </a:r>
            <a:br>
              <a:rPr lang="en-US" sz="3400" spc="750" dirty="0">
                <a:solidFill>
                  <a:schemeClr val="bg1"/>
                </a:solidFill>
              </a:rPr>
            </a:br>
            <a:br>
              <a:rPr lang="en-US" sz="3400" spc="750" dirty="0">
                <a:solidFill>
                  <a:schemeClr val="bg1"/>
                </a:solidFill>
              </a:rPr>
            </a:br>
            <a:r>
              <a:rPr lang="en-US" sz="3400" spc="750" dirty="0">
                <a:solidFill>
                  <a:schemeClr val="bg1"/>
                </a:solidFill>
              </a:rPr>
              <a:t> Mean Temperature at 850 </a:t>
            </a:r>
            <a:r>
              <a:rPr lang="en-US" sz="3400" spc="750" dirty="0" err="1">
                <a:solidFill>
                  <a:schemeClr val="bg1"/>
                </a:solidFill>
              </a:rPr>
              <a:t>hpa</a:t>
            </a:r>
            <a:r>
              <a:rPr lang="en-US" sz="3400" spc="750" dirty="0">
                <a:solidFill>
                  <a:schemeClr val="bg1"/>
                </a:solidFill>
              </a:rPr>
              <a:t> and 100 </a:t>
            </a:r>
            <a:r>
              <a:rPr lang="en-US" sz="3400" spc="750" dirty="0" err="1">
                <a:solidFill>
                  <a:schemeClr val="bg1"/>
                </a:solidFill>
              </a:rPr>
              <a:t>hpa</a:t>
            </a:r>
            <a:r>
              <a:rPr lang="en-US" sz="3400" spc="750" dirty="0">
                <a:solidFill>
                  <a:schemeClr val="bg1"/>
                </a:solidFill>
              </a:rPr>
              <a:t> for 1991-2020</a:t>
            </a:r>
          </a:p>
        </p:txBody>
      </p:sp>
    </p:spTree>
    <p:extLst>
      <p:ext uri="{BB962C8B-B14F-4D97-AF65-F5344CB8AC3E}">
        <p14:creationId xmlns:p14="http://schemas.microsoft.com/office/powerpoint/2010/main" val="251839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95B9A7E-2114-854A-949F-5E601581136D}"/>
              </a:ext>
            </a:extLst>
          </p:cNvPr>
          <p:cNvPicPr>
            <a:picLocks noChangeAspect="1"/>
          </p:cNvPicPr>
          <p:nvPr/>
        </p:nvPicPr>
        <p:blipFill>
          <a:blip r:embed="rId2"/>
          <a:stretch>
            <a:fillRect/>
          </a:stretch>
        </p:blipFill>
        <p:spPr>
          <a:xfrm>
            <a:off x="559909" y="53695"/>
            <a:ext cx="5364318" cy="3375301"/>
          </a:xfrm>
          <a:prstGeom prst="rect">
            <a:avLst/>
          </a:prstGeom>
        </p:spPr>
      </p:pic>
      <p:pic>
        <p:nvPicPr>
          <p:cNvPr id="12" name="Picture 11">
            <a:extLst>
              <a:ext uri="{FF2B5EF4-FFF2-40B4-BE49-F238E27FC236}">
                <a16:creationId xmlns:a16="http://schemas.microsoft.com/office/drawing/2014/main" id="{0A41D865-C6EF-F74A-9CB7-368DB0C14844}"/>
              </a:ext>
            </a:extLst>
          </p:cNvPr>
          <p:cNvPicPr>
            <a:picLocks noChangeAspect="1"/>
          </p:cNvPicPr>
          <p:nvPr/>
        </p:nvPicPr>
        <p:blipFill>
          <a:blip r:embed="rId2"/>
          <a:stretch>
            <a:fillRect/>
          </a:stretch>
        </p:blipFill>
        <p:spPr>
          <a:xfrm>
            <a:off x="633389" y="43394"/>
            <a:ext cx="5364318" cy="3375301"/>
          </a:xfrm>
          <a:prstGeom prst="rect">
            <a:avLst/>
          </a:prstGeom>
        </p:spPr>
      </p:pic>
      <p:pic>
        <p:nvPicPr>
          <p:cNvPr id="5" name="Picture 4">
            <a:extLst>
              <a:ext uri="{FF2B5EF4-FFF2-40B4-BE49-F238E27FC236}">
                <a16:creationId xmlns:a16="http://schemas.microsoft.com/office/drawing/2014/main" id="{6B2D934F-245A-8140-AD18-FF562E95BAF0}"/>
              </a:ext>
            </a:extLst>
          </p:cNvPr>
          <p:cNvPicPr>
            <a:picLocks noChangeAspect="1"/>
          </p:cNvPicPr>
          <p:nvPr/>
        </p:nvPicPr>
        <p:blipFill>
          <a:blip r:embed="rId3"/>
          <a:stretch>
            <a:fillRect/>
          </a:stretch>
        </p:blipFill>
        <p:spPr>
          <a:xfrm>
            <a:off x="605930" y="3418695"/>
            <a:ext cx="5364317" cy="3375301"/>
          </a:xfrm>
          <a:prstGeom prst="rect">
            <a:avLst/>
          </a:prstGeom>
        </p:spPr>
      </p:pic>
      <p:pic>
        <p:nvPicPr>
          <p:cNvPr id="6" name="Picture 5">
            <a:extLst>
              <a:ext uri="{FF2B5EF4-FFF2-40B4-BE49-F238E27FC236}">
                <a16:creationId xmlns:a16="http://schemas.microsoft.com/office/drawing/2014/main" id="{663E2287-3785-8E48-8633-313A7AB174B3}"/>
              </a:ext>
            </a:extLst>
          </p:cNvPr>
          <p:cNvPicPr>
            <a:picLocks noChangeAspect="1"/>
          </p:cNvPicPr>
          <p:nvPr/>
        </p:nvPicPr>
        <p:blipFill>
          <a:blip r:embed="rId4"/>
          <a:stretch>
            <a:fillRect/>
          </a:stretch>
        </p:blipFill>
        <p:spPr>
          <a:xfrm>
            <a:off x="6194295" y="26117"/>
            <a:ext cx="5391775" cy="3392578"/>
          </a:xfrm>
          <a:prstGeom prst="rect">
            <a:avLst/>
          </a:prstGeom>
        </p:spPr>
      </p:pic>
      <p:pic>
        <p:nvPicPr>
          <p:cNvPr id="7" name="Picture 6">
            <a:extLst>
              <a:ext uri="{FF2B5EF4-FFF2-40B4-BE49-F238E27FC236}">
                <a16:creationId xmlns:a16="http://schemas.microsoft.com/office/drawing/2014/main" id="{F2E43B68-C6CD-424D-BA9A-814EF19AACBE}"/>
              </a:ext>
            </a:extLst>
          </p:cNvPr>
          <p:cNvPicPr>
            <a:picLocks noChangeAspect="1"/>
          </p:cNvPicPr>
          <p:nvPr/>
        </p:nvPicPr>
        <p:blipFill>
          <a:blip r:embed="rId5"/>
          <a:stretch>
            <a:fillRect/>
          </a:stretch>
        </p:blipFill>
        <p:spPr>
          <a:xfrm>
            <a:off x="6286623" y="3418695"/>
            <a:ext cx="5271988" cy="3317206"/>
          </a:xfrm>
          <a:prstGeom prst="rect">
            <a:avLst/>
          </a:prstGeom>
        </p:spPr>
      </p:pic>
    </p:spTree>
    <p:extLst>
      <p:ext uri="{BB962C8B-B14F-4D97-AF65-F5344CB8AC3E}">
        <p14:creationId xmlns:p14="http://schemas.microsoft.com/office/powerpoint/2010/main" val="2642063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d</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These charts are the mean temperature at 850 </a:t>
            </a:r>
            <a:r>
              <a:rPr lang="en-US" dirty="0" err="1"/>
              <a:t>hPa</a:t>
            </a:r>
            <a:r>
              <a:rPr lang="en-US" dirty="0"/>
              <a:t> and 100hPa for January and July 1991-2020</a:t>
            </a:r>
          </a:p>
          <a:p>
            <a:r>
              <a:rPr lang="en-US" dirty="0"/>
              <a:t>These graphs are another good depiction of the seasonal change in temperatures as the southern part of the world is colder in July at both 100 </a:t>
            </a:r>
            <a:r>
              <a:rPr lang="en-US" dirty="0" err="1"/>
              <a:t>hPa</a:t>
            </a:r>
            <a:r>
              <a:rPr lang="en-US" dirty="0"/>
              <a:t> and 850 </a:t>
            </a:r>
            <a:r>
              <a:rPr lang="en-US" dirty="0" err="1"/>
              <a:t>hPa</a:t>
            </a:r>
            <a:r>
              <a:rPr lang="en-US" dirty="0"/>
              <a:t>, and warmer in January at both levels</a:t>
            </a:r>
          </a:p>
        </p:txBody>
      </p:sp>
    </p:spTree>
    <p:extLst>
      <p:ext uri="{BB962C8B-B14F-4D97-AF65-F5344CB8AC3E}">
        <p14:creationId xmlns:p14="http://schemas.microsoft.com/office/powerpoint/2010/main" val="27442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121F-810B-FB49-B82D-1CB877AE5A3C}"/>
              </a:ext>
            </a:extLst>
          </p:cNvPr>
          <p:cNvSpPr>
            <a:spLocks noGrp="1"/>
          </p:cNvSpPr>
          <p:nvPr>
            <p:ph type="title"/>
          </p:nvPr>
        </p:nvSpPr>
        <p:spPr>
          <a:xfrm>
            <a:off x="1524000" y="1104445"/>
            <a:ext cx="9144000" cy="3652612"/>
          </a:xfrm>
        </p:spPr>
        <p:txBody>
          <a:bodyPr vert="horz" lIns="0" tIns="0" rIns="0" bIns="0" rtlCol="0" anchor="ctr">
            <a:normAutofit/>
          </a:bodyPr>
          <a:lstStyle/>
          <a:p>
            <a:pPr algn="ctr">
              <a:lnSpc>
                <a:spcPct val="90000"/>
              </a:lnSpc>
            </a:pPr>
            <a:r>
              <a:rPr lang="en-US" sz="3400" spc="750" dirty="0">
                <a:solidFill>
                  <a:schemeClr val="bg1"/>
                </a:solidFill>
              </a:rPr>
              <a:t>Part 3 D</a:t>
            </a:r>
            <a:br>
              <a:rPr lang="en-US" sz="3400" spc="750" dirty="0">
                <a:solidFill>
                  <a:schemeClr val="bg1"/>
                </a:solidFill>
              </a:rPr>
            </a:br>
            <a:br>
              <a:rPr lang="en-US" sz="3400" spc="750" dirty="0">
                <a:solidFill>
                  <a:schemeClr val="bg1"/>
                </a:solidFill>
              </a:rPr>
            </a:br>
            <a:r>
              <a:rPr lang="en-US" sz="3400" spc="750" dirty="0">
                <a:solidFill>
                  <a:schemeClr val="bg1"/>
                </a:solidFill>
              </a:rPr>
              <a:t> 850 </a:t>
            </a:r>
            <a:r>
              <a:rPr lang="en-US" sz="3400" spc="750" dirty="0" err="1">
                <a:solidFill>
                  <a:schemeClr val="bg1"/>
                </a:solidFill>
              </a:rPr>
              <a:t>hpa</a:t>
            </a:r>
            <a:r>
              <a:rPr lang="en-US" sz="3400" spc="750" dirty="0">
                <a:solidFill>
                  <a:schemeClr val="bg1"/>
                </a:solidFill>
              </a:rPr>
              <a:t> and 100hpa Temperature Anomaly for warmest and coldest months between 1991-2020</a:t>
            </a:r>
          </a:p>
        </p:txBody>
      </p:sp>
    </p:spTree>
    <p:extLst>
      <p:ext uri="{BB962C8B-B14F-4D97-AF65-F5344CB8AC3E}">
        <p14:creationId xmlns:p14="http://schemas.microsoft.com/office/powerpoint/2010/main" val="33810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7BF63-6B7A-5D42-8444-BCFB6B41E2CC}"/>
              </a:ext>
            </a:extLst>
          </p:cNvPr>
          <p:cNvSpPr>
            <a:spLocks noGrp="1"/>
          </p:cNvSpPr>
          <p:nvPr>
            <p:ph type="title"/>
          </p:nvPr>
        </p:nvSpPr>
        <p:spPr>
          <a:xfrm>
            <a:off x="724271" y="325444"/>
            <a:ext cx="4911393" cy="1556724"/>
          </a:xfrm>
        </p:spPr>
        <p:txBody>
          <a:bodyPr vert="horz" lIns="0" tIns="0" rIns="0" bIns="0" rtlCol="0" anchor="b">
            <a:normAutofit/>
          </a:bodyPr>
          <a:lstStyle/>
          <a:p>
            <a:r>
              <a:rPr lang="en-US" sz="3600" b="0" dirty="0">
                <a:latin typeface="Times New Roman" panose="02020603050405020304" pitchFamily="18" charset="0"/>
                <a:cs typeface="Times New Roman" panose="02020603050405020304" pitchFamily="18" charset="0"/>
              </a:rPr>
              <a:t>Locations of sites</a:t>
            </a:r>
          </a:p>
        </p:txBody>
      </p:sp>
      <p:sp>
        <p:nvSpPr>
          <p:cNvPr id="4" name="Text Placeholder 3">
            <a:extLst>
              <a:ext uri="{FF2B5EF4-FFF2-40B4-BE49-F238E27FC236}">
                <a16:creationId xmlns:a16="http://schemas.microsoft.com/office/drawing/2014/main" id="{095B6D78-89A4-9244-8978-B5DE18BD4EC3}"/>
              </a:ext>
            </a:extLst>
          </p:cNvPr>
          <p:cNvSpPr>
            <a:spLocks noGrp="1"/>
          </p:cNvSpPr>
          <p:nvPr>
            <p:ph type="body" sz="half" idx="2"/>
          </p:nvPr>
        </p:nvSpPr>
        <p:spPr>
          <a:xfrm>
            <a:off x="752082" y="2207612"/>
            <a:ext cx="4911392" cy="3583940"/>
          </a:xfrm>
        </p:spPr>
        <p:txBody>
          <a:bodyPr vert="horz" lIns="0" tIns="0" rIns="0" bIns="0" rtlCol="0" anchor="t">
            <a:noAutofit/>
          </a:bodyPr>
          <a:lstStyle/>
          <a:p>
            <a:pPr indent="-228600">
              <a:buFont typeface="Arial" panose="020B0604020202020204" pitchFamily="34" charset="0"/>
              <a:buChar char="•"/>
            </a:pPr>
            <a:r>
              <a:rPr lang="en-US" sz="1500" dirty="0"/>
              <a:t>While these two sites are on the same coast, they differ in their climate</a:t>
            </a:r>
          </a:p>
          <a:p>
            <a:pPr lvl="1" indent="-228600">
              <a:buFont typeface="Arial" panose="020B0604020202020204" pitchFamily="34" charset="0"/>
              <a:buChar char="•"/>
            </a:pPr>
            <a:r>
              <a:rPr lang="en-US" sz="1500" dirty="0"/>
              <a:t>Tonopah, NV is in the middle of the Nevada desert, and is hot and dry, especially in the summertime</a:t>
            </a:r>
          </a:p>
          <a:p>
            <a:pPr lvl="2" indent="-228600">
              <a:buFont typeface="Arial" panose="020B0604020202020204" pitchFamily="34" charset="0"/>
              <a:buChar char="•"/>
            </a:pPr>
            <a:r>
              <a:rPr lang="en-US" sz="1500" dirty="0"/>
              <a:t>In the winter, it can get cold and receive snowfall</a:t>
            </a:r>
          </a:p>
          <a:p>
            <a:pPr lvl="1" indent="-228600">
              <a:buFont typeface="Arial" panose="020B0604020202020204" pitchFamily="34" charset="0"/>
              <a:buChar char="•"/>
            </a:pPr>
            <a:r>
              <a:rPr lang="en-US" sz="1500" dirty="0"/>
              <a:t>Friday Harbor, WA is on the Pacific Coast which means it will receive more rain, and overall cooler temperatures more often than in Tonopah, NV</a:t>
            </a:r>
          </a:p>
        </p:txBody>
      </p:sp>
      <p:pic>
        <p:nvPicPr>
          <p:cNvPr id="11" name="Picture 10" descr="Map&#10;&#10;Description automatically generated">
            <a:extLst>
              <a:ext uri="{FF2B5EF4-FFF2-40B4-BE49-F238E27FC236}">
                <a16:creationId xmlns:a16="http://schemas.microsoft.com/office/drawing/2014/main" id="{0CBC7557-37BF-7440-B5CA-F4E42E256B69}"/>
              </a:ext>
            </a:extLst>
          </p:cNvPr>
          <p:cNvPicPr>
            <a:picLocks noChangeAspect="1"/>
          </p:cNvPicPr>
          <p:nvPr/>
        </p:nvPicPr>
        <p:blipFill>
          <a:blip r:embed="rId2"/>
          <a:stretch>
            <a:fillRect/>
          </a:stretch>
        </p:blipFill>
        <p:spPr>
          <a:xfrm>
            <a:off x="5663474" y="1419821"/>
            <a:ext cx="6500716" cy="4371731"/>
          </a:xfrm>
          <a:prstGeom prst="rect">
            <a:avLst/>
          </a:prstGeom>
        </p:spPr>
      </p:pic>
      <p:sp>
        <p:nvSpPr>
          <p:cNvPr id="22" name="Rectangle 2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416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528F6-9385-D24A-B3B5-B97CF0DA5B72}"/>
              </a:ext>
            </a:extLst>
          </p:cNvPr>
          <p:cNvSpPr txBox="1"/>
          <p:nvPr/>
        </p:nvSpPr>
        <p:spPr>
          <a:xfrm>
            <a:off x="2600390" y="1220477"/>
            <a:ext cx="1145220" cy="369332"/>
          </a:xfrm>
          <a:prstGeom prst="rect">
            <a:avLst/>
          </a:prstGeom>
          <a:noFill/>
        </p:spPr>
        <p:txBody>
          <a:bodyPr wrap="square" rtlCol="0">
            <a:spAutoFit/>
          </a:bodyPr>
          <a:lstStyle/>
          <a:p>
            <a:r>
              <a:rPr lang="en-US" dirty="0"/>
              <a:t>Warmest</a:t>
            </a:r>
          </a:p>
        </p:txBody>
      </p:sp>
      <p:sp>
        <p:nvSpPr>
          <p:cNvPr id="5" name="TextBox 4">
            <a:extLst>
              <a:ext uri="{FF2B5EF4-FFF2-40B4-BE49-F238E27FC236}">
                <a16:creationId xmlns:a16="http://schemas.microsoft.com/office/drawing/2014/main" id="{3F1AC38F-38EB-FE4B-A34A-033A97E3CA5D}"/>
              </a:ext>
            </a:extLst>
          </p:cNvPr>
          <p:cNvSpPr txBox="1"/>
          <p:nvPr/>
        </p:nvSpPr>
        <p:spPr>
          <a:xfrm>
            <a:off x="8580935" y="1220477"/>
            <a:ext cx="1145220" cy="369332"/>
          </a:xfrm>
          <a:prstGeom prst="rect">
            <a:avLst/>
          </a:prstGeom>
          <a:noFill/>
        </p:spPr>
        <p:txBody>
          <a:bodyPr wrap="square" rtlCol="0">
            <a:spAutoFit/>
          </a:bodyPr>
          <a:lstStyle/>
          <a:p>
            <a:r>
              <a:rPr lang="en-US" dirty="0"/>
              <a:t>Coldest</a:t>
            </a:r>
          </a:p>
        </p:txBody>
      </p:sp>
      <p:sp>
        <p:nvSpPr>
          <p:cNvPr id="6" name="TextBox 5">
            <a:extLst>
              <a:ext uri="{FF2B5EF4-FFF2-40B4-BE49-F238E27FC236}">
                <a16:creationId xmlns:a16="http://schemas.microsoft.com/office/drawing/2014/main" id="{62A9189F-86CD-DC44-99C3-0720D79900AD}"/>
              </a:ext>
            </a:extLst>
          </p:cNvPr>
          <p:cNvSpPr txBox="1"/>
          <p:nvPr/>
        </p:nvSpPr>
        <p:spPr>
          <a:xfrm>
            <a:off x="5210226" y="379563"/>
            <a:ext cx="9031857" cy="523220"/>
          </a:xfrm>
          <a:prstGeom prst="rect">
            <a:avLst/>
          </a:prstGeom>
          <a:noFill/>
        </p:spPr>
        <p:txBody>
          <a:bodyPr wrap="square" rtlCol="0">
            <a:spAutoFit/>
          </a:bodyPr>
          <a:lstStyle/>
          <a:p>
            <a:r>
              <a:rPr lang="en-US" sz="2800" dirty="0"/>
              <a:t>850 </a:t>
            </a:r>
            <a:r>
              <a:rPr lang="en-US" sz="2800" dirty="0" err="1"/>
              <a:t>hPa</a:t>
            </a:r>
            <a:endParaRPr lang="en-US" sz="2800" dirty="0"/>
          </a:p>
        </p:txBody>
      </p:sp>
      <p:pic>
        <p:nvPicPr>
          <p:cNvPr id="7" name="Picture 6">
            <a:extLst>
              <a:ext uri="{FF2B5EF4-FFF2-40B4-BE49-F238E27FC236}">
                <a16:creationId xmlns:a16="http://schemas.microsoft.com/office/drawing/2014/main" id="{4DF41CA0-F5DC-6F43-A09F-33F28EF1F2B5}"/>
              </a:ext>
            </a:extLst>
          </p:cNvPr>
          <p:cNvPicPr>
            <a:picLocks noChangeAspect="1"/>
          </p:cNvPicPr>
          <p:nvPr/>
        </p:nvPicPr>
        <p:blipFill>
          <a:blip r:embed="rId2"/>
          <a:stretch>
            <a:fillRect/>
          </a:stretch>
        </p:blipFill>
        <p:spPr>
          <a:xfrm>
            <a:off x="243526" y="1986235"/>
            <a:ext cx="5858947" cy="2885530"/>
          </a:xfrm>
          <a:prstGeom prst="rect">
            <a:avLst/>
          </a:prstGeom>
        </p:spPr>
      </p:pic>
      <p:pic>
        <p:nvPicPr>
          <p:cNvPr id="8" name="Picture 7">
            <a:extLst>
              <a:ext uri="{FF2B5EF4-FFF2-40B4-BE49-F238E27FC236}">
                <a16:creationId xmlns:a16="http://schemas.microsoft.com/office/drawing/2014/main" id="{FB5EC431-6690-0F48-B855-105A72722EEB}"/>
              </a:ext>
            </a:extLst>
          </p:cNvPr>
          <p:cNvPicPr>
            <a:picLocks noChangeAspect="1"/>
          </p:cNvPicPr>
          <p:nvPr/>
        </p:nvPicPr>
        <p:blipFill>
          <a:blip r:embed="rId3"/>
          <a:stretch>
            <a:fillRect/>
          </a:stretch>
        </p:blipFill>
        <p:spPr>
          <a:xfrm>
            <a:off x="6261052" y="1986235"/>
            <a:ext cx="5687422" cy="2900585"/>
          </a:xfrm>
          <a:prstGeom prst="rect">
            <a:avLst/>
          </a:prstGeom>
        </p:spPr>
      </p:pic>
    </p:spTree>
    <p:extLst>
      <p:ext uri="{BB962C8B-B14F-4D97-AF65-F5344CB8AC3E}">
        <p14:creationId xmlns:p14="http://schemas.microsoft.com/office/powerpoint/2010/main" val="441358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528F6-9385-D24A-B3B5-B97CF0DA5B72}"/>
              </a:ext>
            </a:extLst>
          </p:cNvPr>
          <p:cNvSpPr txBox="1"/>
          <p:nvPr/>
        </p:nvSpPr>
        <p:spPr>
          <a:xfrm>
            <a:off x="2600390" y="1220477"/>
            <a:ext cx="1145220" cy="369332"/>
          </a:xfrm>
          <a:prstGeom prst="rect">
            <a:avLst/>
          </a:prstGeom>
          <a:noFill/>
        </p:spPr>
        <p:txBody>
          <a:bodyPr wrap="square" rtlCol="0">
            <a:spAutoFit/>
          </a:bodyPr>
          <a:lstStyle/>
          <a:p>
            <a:r>
              <a:rPr lang="en-US" dirty="0"/>
              <a:t>Warmest</a:t>
            </a:r>
          </a:p>
        </p:txBody>
      </p:sp>
      <p:sp>
        <p:nvSpPr>
          <p:cNvPr id="5" name="TextBox 4">
            <a:extLst>
              <a:ext uri="{FF2B5EF4-FFF2-40B4-BE49-F238E27FC236}">
                <a16:creationId xmlns:a16="http://schemas.microsoft.com/office/drawing/2014/main" id="{3F1AC38F-38EB-FE4B-A34A-033A97E3CA5D}"/>
              </a:ext>
            </a:extLst>
          </p:cNvPr>
          <p:cNvSpPr txBox="1"/>
          <p:nvPr/>
        </p:nvSpPr>
        <p:spPr>
          <a:xfrm>
            <a:off x="8580935" y="1220477"/>
            <a:ext cx="1145220" cy="369332"/>
          </a:xfrm>
          <a:prstGeom prst="rect">
            <a:avLst/>
          </a:prstGeom>
          <a:noFill/>
        </p:spPr>
        <p:txBody>
          <a:bodyPr wrap="square" rtlCol="0">
            <a:spAutoFit/>
          </a:bodyPr>
          <a:lstStyle/>
          <a:p>
            <a:r>
              <a:rPr lang="en-US" dirty="0"/>
              <a:t>Coldest</a:t>
            </a:r>
          </a:p>
        </p:txBody>
      </p:sp>
      <p:sp>
        <p:nvSpPr>
          <p:cNvPr id="6" name="TextBox 5">
            <a:extLst>
              <a:ext uri="{FF2B5EF4-FFF2-40B4-BE49-F238E27FC236}">
                <a16:creationId xmlns:a16="http://schemas.microsoft.com/office/drawing/2014/main" id="{62A9189F-86CD-DC44-99C3-0720D79900AD}"/>
              </a:ext>
            </a:extLst>
          </p:cNvPr>
          <p:cNvSpPr txBox="1"/>
          <p:nvPr/>
        </p:nvSpPr>
        <p:spPr>
          <a:xfrm>
            <a:off x="5210226" y="379563"/>
            <a:ext cx="9031857" cy="523220"/>
          </a:xfrm>
          <a:prstGeom prst="rect">
            <a:avLst/>
          </a:prstGeom>
          <a:noFill/>
        </p:spPr>
        <p:txBody>
          <a:bodyPr wrap="square" rtlCol="0">
            <a:spAutoFit/>
          </a:bodyPr>
          <a:lstStyle/>
          <a:p>
            <a:r>
              <a:rPr lang="en-US" sz="2800" dirty="0"/>
              <a:t>100 </a:t>
            </a:r>
            <a:r>
              <a:rPr lang="en-US" sz="2800" dirty="0" err="1"/>
              <a:t>hPa</a:t>
            </a:r>
            <a:endParaRPr lang="en-US" sz="2800" dirty="0"/>
          </a:p>
        </p:txBody>
      </p:sp>
      <p:pic>
        <p:nvPicPr>
          <p:cNvPr id="9" name="Picture 8">
            <a:extLst>
              <a:ext uri="{FF2B5EF4-FFF2-40B4-BE49-F238E27FC236}">
                <a16:creationId xmlns:a16="http://schemas.microsoft.com/office/drawing/2014/main" id="{65B2CB7C-5BDA-3A41-8EB8-B019636E2428}"/>
              </a:ext>
            </a:extLst>
          </p:cNvPr>
          <p:cNvPicPr>
            <a:picLocks noChangeAspect="1"/>
          </p:cNvPicPr>
          <p:nvPr/>
        </p:nvPicPr>
        <p:blipFill>
          <a:blip r:embed="rId2"/>
          <a:stretch>
            <a:fillRect/>
          </a:stretch>
        </p:blipFill>
        <p:spPr>
          <a:xfrm>
            <a:off x="237049" y="1993761"/>
            <a:ext cx="5858951" cy="2885531"/>
          </a:xfrm>
          <a:prstGeom prst="rect">
            <a:avLst/>
          </a:prstGeom>
        </p:spPr>
      </p:pic>
      <p:pic>
        <p:nvPicPr>
          <p:cNvPr id="10" name="Picture 9">
            <a:extLst>
              <a:ext uri="{FF2B5EF4-FFF2-40B4-BE49-F238E27FC236}">
                <a16:creationId xmlns:a16="http://schemas.microsoft.com/office/drawing/2014/main" id="{00A137C4-F6E8-2F47-B03D-155F25D003AB}"/>
              </a:ext>
            </a:extLst>
          </p:cNvPr>
          <p:cNvPicPr>
            <a:picLocks noChangeAspect="1"/>
          </p:cNvPicPr>
          <p:nvPr/>
        </p:nvPicPr>
        <p:blipFill>
          <a:blip r:embed="rId3"/>
          <a:stretch>
            <a:fillRect/>
          </a:stretch>
        </p:blipFill>
        <p:spPr>
          <a:xfrm>
            <a:off x="6354558" y="1993761"/>
            <a:ext cx="5597974" cy="2854966"/>
          </a:xfrm>
          <a:prstGeom prst="rect">
            <a:avLst/>
          </a:prstGeom>
        </p:spPr>
      </p:pic>
    </p:spTree>
    <p:extLst>
      <p:ext uri="{BB962C8B-B14F-4D97-AF65-F5344CB8AC3E}">
        <p14:creationId xmlns:p14="http://schemas.microsoft.com/office/powerpoint/2010/main" val="2857368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3113-A029-A949-A13A-03691727E184}"/>
              </a:ext>
            </a:extLst>
          </p:cNvPr>
          <p:cNvSpPr>
            <a:spLocks noGrp="1"/>
          </p:cNvSpPr>
          <p:nvPr>
            <p:ph type="title"/>
          </p:nvPr>
        </p:nvSpPr>
        <p:spPr/>
        <p:txBody>
          <a:bodyPr/>
          <a:lstStyle/>
          <a:p>
            <a:r>
              <a:rPr lang="en-US" dirty="0"/>
              <a:t>Part 3 d</a:t>
            </a:r>
          </a:p>
        </p:txBody>
      </p:sp>
      <p:sp>
        <p:nvSpPr>
          <p:cNvPr id="3" name="Content Placeholder 2">
            <a:extLst>
              <a:ext uri="{FF2B5EF4-FFF2-40B4-BE49-F238E27FC236}">
                <a16:creationId xmlns:a16="http://schemas.microsoft.com/office/drawing/2014/main" id="{E5692210-FC8D-C34B-BDB3-B770E3E09E4B}"/>
              </a:ext>
            </a:extLst>
          </p:cNvPr>
          <p:cNvSpPr>
            <a:spLocks noGrp="1"/>
          </p:cNvSpPr>
          <p:nvPr>
            <p:ph idx="1"/>
          </p:nvPr>
        </p:nvSpPr>
        <p:spPr/>
        <p:txBody>
          <a:bodyPr/>
          <a:lstStyle/>
          <a:p>
            <a:r>
              <a:rPr lang="en-US" dirty="0"/>
              <a:t>These charts are the warmest and coldest temperature anomalies between 1991 and 2020 at 850 </a:t>
            </a:r>
            <a:r>
              <a:rPr lang="en-US" dirty="0" err="1"/>
              <a:t>hPa</a:t>
            </a:r>
            <a:r>
              <a:rPr lang="en-US" dirty="0"/>
              <a:t> and 100 </a:t>
            </a:r>
            <a:r>
              <a:rPr lang="en-US" dirty="0" err="1"/>
              <a:t>hPa</a:t>
            </a:r>
            <a:endParaRPr lang="en-US" dirty="0"/>
          </a:p>
          <a:p>
            <a:r>
              <a:rPr lang="en-US" dirty="0"/>
              <a:t>November 2015 had the highest temperature anomaly between 1991 and 2020, and January 2000 had the coldest temperature anomaly</a:t>
            </a:r>
          </a:p>
          <a:p>
            <a:r>
              <a:rPr lang="en-US" dirty="0"/>
              <a:t>In November 2015, the effects of the warmer month can be seen in the oceans and in North America where temperatures were warmer than usual</a:t>
            </a:r>
          </a:p>
          <a:p>
            <a:r>
              <a:rPr lang="en-US" dirty="0"/>
              <a:t>January 2000 had colder ocean temperatures and there is quite the anomaly over northern Canada and northern Greenland</a:t>
            </a:r>
          </a:p>
        </p:txBody>
      </p:sp>
    </p:spTree>
    <p:extLst>
      <p:ext uri="{BB962C8B-B14F-4D97-AF65-F5344CB8AC3E}">
        <p14:creationId xmlns:p14="http://schemas.microsoft.com/office/powerpoint/2010/main" val="3656107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33C4D-80F3-3D4A-A99B-729465A45210}"/>
              </a:ext>
            </a:extLst>
          </p:cNvPr>
          <p:cNvSpPr>
            <a:spLocks noGrp="1"/>
          </p:cNvSpPr>
          <p:nvPr>
            <p:ph type="title"/>
          </p:nvPr>
        </p:nvSpPr>
        <p:spPr/>
        <p:txBody>
          <a:bodyPr/>
          <a:lstStyle/>
          <a:p>
            <a:r>
              <a:rPr lang="en-US" dirty="0"/>
              <a:t>Link to codes</a:t>
            </a:r>
          </a:p>
        </p:txBody>
      </p:sp>
      <p:sp>
        <p:nvSpPr>
          <p:cNvPr id="3" name="Content Placeholder 2">
            <a:extLst>
              <a:ext uri="{FF2B5EF4-FFF2-40B4-BE49-F238E27FC236}">
                <a16:creationId xmlns:a16="http://schemas.microsoft.com/office/drawing/2014/main" id="{2DF2A453-EA4F-F445-819D-2F2E33F742A6}"/>
              </a:ext>
            </a:extLst>
          </p:cNvPr>
          <p:cNvSpPr>
            <a:spLocks noGrp="1"/>
          </p:cNvSpPr>
          <p:nvPr>
            <p:ph idx="1"/>
          </p:nvPr>
        </p:nvSpPr>
        <p:spPr/>
        <p:txBody>
          <a:bodyPr/>
          <a:lstStyle/>
          <a:p>
            <a:r>
              <a:rPr lang="en-US" dirty="0"/>
              <a:t>If anyone would like to check out my codes, I have uploaded them all to my </a:t>
            </a:r>
            <a:r>
              <a:rPr lang="en-US" dirty="0" err="1"/>
              <a:t>github</a:t>
            </a:r>
            <a:r>
              <a:rPr lang="en-US" dirty="0"/>
              <a:t> for documentation</a:t>
            </a:r>
          </a:p>
          <a:p>
            <a:r>
              <a:rPr lang="en-US" dirty="0"/>
              <a:t>Link: https://</a:t>
            </a:r>
            <a:r>
              <a:rPr lang="en-US" dirty="0" err="1"/>
              <a:t>github.com</a:t>
            </a:r>
            <a:r>
              <a:rPr lang="en-US" dirty="0"/>
              <a:t>/Jeremy-</a:t>
            </a:r>
            <a:r>
              <a:rPr lang="en-US" dirty="0" err="1"/>
              <a:t>Benik</a:t>
            </a:r>
            <a:r>
              <a:rPr lang="en-US" dirty="0"/>
              <a:t>/</a:t>
            </a:r>
          </a:p>
        </p:txBody>
      </p:sp>
    </p:spTree>
    <p:extLst>
      <p:ext uri="{BB962C8B-B14F-4D97-AF65-F5344CB8AC3E}">
        <p14:creationId xmlns:p14="http://schemas.microsoft.com/office/powerpoint/2010/main" val="2757705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C681-BF2B-C24F-BC04-6E1D3AB6C94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51113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pic>
        <p:nvPicPr>
          <p:cNvPr id="5" name="Content Placeholder 4" descr="Chart, line chart&#10;&#10;Description automatically generated">
            <a:extLst>
              <a:ext uri="{FF2B5EF4-FFF2-40B4-BE49-F238E27FC236}">
                <a16:creationId xmlns:a16="http://schemas.microsoft.com/office/drawing/2014/main" id="{EA254B23-0D33-AE4E-ABCF-9BBDF2251CE0}"/>
              </a:ext>
            </a:extLst>
          </p:cNvPr>
          <p:cNvPicPr>
            <a:picLocks noGrp="1" noChangeAspect="1"/>
          </p:cNvPicPr>
          <p:nvPr>
            <p:ph idx="1"/>
          </p:nvPr>
        </p:nvPicPr>
        <p:blipFill>
          <a:blip r:embed="rId2"/>
          <a:stretch>
            <a:fillRect/>
          </a:stretch>
        </p:blipFill>
        <p:spPr>
          <a:xfrm>
            <a:off x="4144173" y="987088"/>
            <a:ext cx="7807977" cy="5192305"/>
          </a:xfrm>
          <a:prstGeom prst="rect">
            <a:avLst/>
          </a:prstGeom>
        </p:spPr>
      </p:pic>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Diurnal cycle of temperature, dewpoint, and wind speed for 2021 at Tonopah Airport, and Friday Harbor Airport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Temperature at Tonopah Airport is much warmer  around 15:00 than at Friday Harbor Airport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Tonopah airport is much drier than Friday Harbor Airport</a:t>
            </a:r>
          </a:p>
          <a:p>
            <a:pPr marL="742950" lvl="1" indent="-285750">
              <a:buFont typeface="Arial" panose="020B0604020202020204" pitchFamily="34" charset="0"/>
              <a:buChar char="•"/>
            </a:pPr>
            <a:r>
              <a:rPr lang="en-US" dirty="0"/>
              <a:t>Dewpoint temperature at Tonopah Airport is in the mid 20’s</a:t>
            </a:r>
          </a:p>
          <a:p>
            <a:pPr marL="742950" lvl="1" indent="-285750">
              <a:buFont typeface="Arial" panose="020B0604020202020204" pitchFamily="34" charset="0"/>
              <a:buChar char="•"/>
            </a:pPr>
            <a:r>
              <a:rPr lang="en-US" dirty="0"/>
              <a:t>Dewpoint temperature at Friday Harbor Airport is in the mid 40’s</a:t>
            </a:r>
          </a:p>
          <a:p>
            <a:pPr marL="285750" indent="-285750">
              <a:buFont typeface="Arial" panose="020B0604020202020204" pitchFamily="34" charset="0"/>
              <a:buChar char="•"/>
            </a:pPr>
            <a:r>
              <a:rPr lang="en-US" dirty="0"/>
              <a:t>It is also much windier in Tonopah (12+ mph) compared to Friday Harbor ( &lt; 8 mph)</a:t>
            </a:r>
          </a:p>
        </p:txBody>
      </p:sp>
    </p:spTree>
    <p:extLst>
      <p:ext uri="{BB962C8B-B14F-4D97-AF65-F5344CB8AC3E}">
        <p14:creationId xmlns:p14="http://schemas.microsoft.com/office/powerpoint/2010/main" val="243019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temperature for Tonopah Airport (KTPH), NV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chart, there is a clear distinction between the summer months and the winter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Temperatures in the summer reached around 90 degrees Fahrenheit whereas winter months had highs in the lower 40’s</a:t>
            </a:r>
          </a:p>
        </p:txBody>
      </p:sp>
      <p:pic>
        <p:nvPicPr>
          <p:cNvPr id="6" name="Picture 5">
            <a:extLst>
              <a:ext uri="{FF2B5EF4-FFF2-40B4-BE49-F238E27FC236}">
                <a16:creationId xmlns:a16="http://schemas.microsoft.com/office/drawing/2014/main" id="{E793F06C-6299-9A4E-9ECC-EC46867872BC}"/>
              </a:ext>
            </a:extLst>
          </p:cNvPr>
          <p:cNvPicPr>
            <a:picLocks noChangeAspect="1"/>
          </p:cNvPicPr>
          <p:nvPr/>
        </p:nvPicPr>
        <p:blipFill>
          <a:blip r:embed="rId2"/>
          <a:stretch>
            <a:fillRect/>
          </a:stretch>
        </p:blipFill>
        <p:spPr>
          <a:xfrm>
            <a:off x="4038598" y="845422"/>
            <a:ext cx="8168609" cy="5075087"/>
          </a:xfrm>
          <a:prstGeom prst="rect">
            <a:avLst/>
          </a:prstGeom>
        </p:spPr>
      </p:pic>
    </p:spTree>
    <p:extLst>
      <p:ext uri="{BB962C8B-B14F-4D97-AF65-F5344CB8AC3E}">
        <p14:creationId xmlns:p14="http://schemas.microsoft.com/office/powerpoint/2010/main" val="304950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632311"/>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temperature for Friday Harbor Airport (KFHR), WA</a:t>
            </a:r>
          </a:p>
          <a:p>
            <a:endParaRPr lang="en-US" dirty="0"/>
          </a:p>
          <a:p>
            <a:pPr marL="285750" indent="-285750">
              <a:buFont typeface="Arial" panose="020B0604020202020204" pitchFamily="34" charset="0"/>
              <a:buChar char="•"/>
            </a:pPr>
            <a:r>
              <a:rPr lang="en-US" dirty="0"/>
              <a:t>In this chart, there is a clear distinction between the summer months and the winter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Temperatures in the summer reached around 70 degrees Fahrenheit whereas winter months had highs in the upper 30’s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temperatures at Friday Harbor Airport are much cooler than at Tonopah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timing of the high temperatures occur at roughly the same time at both stations (15:00)</a:t>
            </a:r>
          </a:p>
        </p:txBody>
      </p:sp>
      <p:pic>
        <p:nvPicPr>
          <p:cNvPr id="3" name="Picture 2">
            <a:extLst>
              <a:ext uri="{FF2B5EF4-FFF2-40B4-BE49-F238E27FC236}">
                <a16:creationId xmlns:a16="http://schemas.microsoft.com/office/drawing/2014/main" id="{B7E4B4B8-91C2-A94B-AA6F-81403F47F203}"/>
              </a:ext>
            </a:extLst>
          </p:cNvPr>
          <p:cNvPicPr>
            <a:picLocks noChangeAspect="1"/>
          </p:cNvPicPr>
          <p:nvPr/>
        </p:nvPicPr>
        <p:blipFill>
          <a:blip r:embed="rId2"/>
          <a:stretch>
            <a:fillRect/>
          </a:stretch>
        </p:blipFill>
        <p:spPr>
          <a:xfrm>
            <a:off x="4037839" y="896181"/>
            <a:ext cx="8153397" cy="5065636"/>
          </a:xfrm>
          <a:prstGeom prst="rect">
            <a:avLst/>
          </a:prstGeom>
        </p:spPr>
      </p:pic>
    </p:spTree>
    <p:extLst>
      <p:ext uri="{BB962C8B-B14F-4D97-AF65-F5344CB8AC3E}">
        <p14:creationId xmlns:p14="http://schemas.microsoft.com/office/powerpoint/2010/main" val="3222635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909310"/>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dewpoint temperature for Tonopah Airport (KTPH), NV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most of the months, they are within 20 degrees Fahrenheit of each 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month that sticks out is July with dewpoint temperatures in the mid to low 40’s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possible explanation of this is the Monsoon season</a:t>
            </a:r>
          </a:p>
          <a:p>
            <a:pPr marL="742950" lvl="1" indent="-285750">
              <a:buFont typeface="Arial" panose="020B0604020202020204" pitchFamily="34" charset="0"/>
              <a:buChar char="•"/>
            </a:pPr>
            <a:r>
              <a:rPr lang="en-US" dirty="0"/>
              <a:t>As the land heats up, humid air from the Pacific Ocean moves inland towards Arizona and Nevada</a:t>
            </a:r>
          </a:p>
          <a:p>
            <a:pPr marL="742950" lvl="1" indent="-285750">
              <a:buFont typeface="Arial" panose="020B0604020202020204" pitchFamily="34" charset="0"/>
              <a:buChar char="•"/>
            </a:pPr>
            <a:r>
              <a:rPr lang="en-US" dirty="0"/>
              <a:t>https://</a:t>
            </a:r>
            <a:r>
              <a:rPr lang="en-US" dirty="0" err="1"/>
              <a:t>www.lasvegasnevada.gov</a:t>
            </a:r>
            <a:r>
              <a:rPr lang="en-US" dirty="0"/>
              <a:t>/News/Blog/Detail/monsoon-season</a:t>
            </a:r>
          </a:p>
        </p:txBody>
      </p:sp>
      <p:pic>
        <p:nvPicPr>
          <p:cNvPr id="11" name="Picture 10">
            <a:extLst>
              <a:ext uri="{FF2B5EF4-FFF2-40B4-BE49-F238E27FC236}">
                <a16:creationId xmlns:a16="http://schemas.microsoft.com/office/drawing/2014/main" id="{22CAFCEE-0760-CA40-883E-35D219A83AB6}"/>
              </a:ext>
            </a:extLst>
          </p:cNvPr>
          <p:cNvPicPr>
            <a:picLocks noChangeAspect="1"/>
          </p:cNvPicPr>
          <p:nvPr/>
        </p:nvPicPr>
        <p:blipFill>
          <a:blip r:embed="rId2"/>
          <a:stretch>
            <a:fillRect/>
          </a:stretch>
        </p:blipFill>
        <p:spPr>
          <a:xfrm>
            <a:off x="4038598" y="845421"/>
            <a:ext cx="8153744" cy="5065852"/>
          </a:xfrm>
          <a:prstGeom prst="rect">
            <a:avLst/>
          </a:prstGeom>
        </p:spPr>
      </p:pic>
    </p:spTree>
    <p:extLst>
      <p:ext uri="{BB962C8B-B14F-4D97-AF65-F5344CB8AC3E}">
        <p14:creationId xmlns:p14="http://schemas.microsoft.com/office/powerpoint/2010/main" val="3334532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5355312"/>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dewpoint temperature for Friday Harbor Airport (KFHR), WA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 with the temperature plots, there is a clear distinction between seasons with summer dewpoint temperatures in the lower to mid 50’s and winter dewpoints are in the lower 30’s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Unlike with Tonopah Airport, there is not one month that sticks out among the rest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Comparing this plot with the temperatures reveals the air is much more humid at this location than in Tonopah, NV</a:t>
            </a:r>
          </a:p>
        </p:txBody>
      </p:sp>
      <p:pic>
        <p:nvPicPr>
          <p:cNvPr id="5" name="Picture 4">
            <a:extLst>
              <a:ext uri="{FF2B5EF4-FFF2-40B4-BE49-F238E27FC236}">
                <a16:creationId xmlns:a16="http://schemas.microsoft.com/office/drawing/2014/main" id="{BBEF20E7-FCF1-AA4E-9D11-E444A2D61A5F}"/>
              </a:ext>
            </a:extLst>
          </p:cNvPr>
          <p:cNvPicPr>
            <a:picLocks noChangeAspect="1"/>
          </p:cNvPicPr>
          <p:nvPr/>
        </p:nvPicPr>
        <p:blipFill>
          <a:blip r:embed="rId2"/>
          <a:stretch>
            <a:fillRect/>
          </a:stretch>
        </p:blipFill>
        <p:spPr>
          <a:xfrm>
            <a:off x="4036018" y="1112686"/>
            <a:ext cx="8155121" cy="5066707"/>
          </a:xfrm>
          <a:prstGeom prst="rect">
            <a:avLst/>
          </a:prstGeom>
        </p:spPr>
      </p:pic>
    </p:spTree>
    <p:extLst>
      <p:ext uri="{BB962C8B-B14F-4D97-AF65-F5344CB8AC3E}">
        <p14:creationId xmlns:p14="http://schemas.microsoft.com/office/powerpoint/2010/main" val="3998196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8813330-66F4-8848-B9C2-4E6F4E3D41C6}"/>
              </a:ext>
            </a:extLst>
          </p:cNvPr>
          <p:cNvSpPr>
            <a:spLocks noGrp="1"/>
          </p:cNvSpPr>
          <p:nvPr>
            <p:ph type="title"/>
          </p:nvPr>
        </p:nvSpPr>
        <p:spPr>
          <a:xfrm>
            <a:off x="984331" y="43225"/>
            <a:ext cx="2036179" cy="761794"/>
          </a:xfrm>
        </p:spPr>
        <p:txBody>
          <a:bodyPr vert="horz" lIns="0" tIns="0" rIns="0" bIns="0" rtlCol="0" anchor="b">
            <a:normAutofit/>
          </a:bodyPr>
          <a:lstStyle/>
          <a:p>
            <a:pPr algn="r"/>
            <a:r>
              <a:rPr lang="en-US" sz="3200" spc="750" dirty="0">
                <a:solidFill>
                  <a:schemeClr val="bg1"/>
                </a:solidFill>
              </a:rPr>
              <a:t>Part 1</a:t>
            </a:r>
          </a:p>
        </p:txBody>
      </p:sp>
      <p:sp>
        <p:nvSpPr>
          <p:cNvPr id="7" name="TextBox 6">
            <a:extLst>
              <a:ext uri="{FF2B5EF4-FFF2-40B4-BE49-F238E27FC236}">
                <a16:creationId xmlns:a16="http://schemas.microsoft.com/office/drawing/2014/main" id="{91431E43-4159-9348-9DD3-93D77E8C9E3E}"/>
              </a:ext>
            </a:extLst>
          </p:cNvPr>
          <p:cNvSpPr txBox="1"/>
          <p:nvPr/>
        </p:nvSpPr>
        <p:spPr>
          <a:xfrm>
            <a:off x="-17045" y="845422"/>
            <a:ext cx="405564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Monthly diurnal cycle of Wind Speeds for Tonopah Airport (KTPH), NV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Wind speeds tend to reach a max between 15:00 and 20:00 for most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Highest wind speeds occur in the spring and winter months whereas summer months don’t experience as much winds</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A5B27721-D27A-9D44-A8D2-F12DF14F087A}"/>
              </a:ext>
            </a:extLst>
          </p:cNvPr>
          <p:cNvPicPr>
            <a:picLocks noChangeAspect="1"/>
          </p:cNvPicPr>
          <p:nvPr/>
        </p:nvPicPr>
        <p:blipFill>
          <a:blip r:embed="rId2"/>
          <a:stretch>
            <a:fillRect/>
          </a:stretch>
        </p:blipFill>
        <p:spPr>
          <a:xfrm>
            <a:off x="4038599" y="1124646"/>
            <a:ext cx="8170221" cy="5076088"/>
          </a:xfrm>
          <a:prstGeom prst="rect">
            <a:avLst/>
          </a:prstGeom>
        </p:spPr>
      </p:pic>
    </p:spTree>
    <p:extLst>
      <p:ext uri="{BB962C8B-B14F-4D97-AF65-F5344CB8AC3E}">
        <p14:creationId xmlns:p14="http://schemas.microsoft.com/office/powerpoint/2010/main" val="3455978643"/>
      </p:ext>
    </p:extLst>
  </p:cSld>
  <p:clrMapOvr>
    <a:masterClrMapping/>
  </p:clrMapOvr>
</p:sld>
</file>

<file path=ppt/theme/theme1.xml><?xml version="1.0" encoding="utf-8"?>
<a:theme xmlns:a="http://schemas.openxmlformats.org/drawingml/2006/main" name="GradientRiseVTI">
  <a:themeElements>
    <a:clrScheme name="AnalogousFromLightSeed_2SEEDS">
      <a:dk1>
        <a:srgbClr val="000000"/>
      </a:dk1>
      <a:lt1>
        <a:srgbClr val="FFFFFF"/>
      </a:lt1>
      <a:dk2>
        <a:srgbClr val="242C41"/>
      </a:dk2>
      <a:lt2>
        <a:srgbClr val="E8E7E2"/>
      </a:lt2>
      <a:accent1>
        <a:srgbClr val="5368E5"/>
      </a:accent1>
      <a:accent2>
        <a:srgbClr val="5CAAE7"/>
      </a:accent2>
      <a:accent3>
        <a:srgbClr val="9372EA"/>
      </a:accent3>
      <a:accent4>
        <a:srgbClr val="E5535A"/>
      </a:accent4>
      <a:accent5>
        <a:srgbClr val="E78F5B"/>
      </a:accent5>
      <a:accent6>
        <a:srgbClr val="BBA144"/>
      </a:accent6>
      <a:hlink>
        <a:srgbClr val="8B8354"/>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1240</TotalTime>
  <Words>1330</Words>
  <Application>Microsoft Macintosh PowerPoint</Application>
  <PresentationFormat>Widescreen</PresentationFormat>
  <Paragraphs>137</Paragraphs>
  <Slides>34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Avenir Next LT Pro</vt:lpstr>
      <vt:lpstr>Times New Roman</vt:lpstr>
      <vt:lpstr>GradientRiseVTI</vt:lpstr>
      <vt:lpstr>METR 150 Project 1</vt:lpstr>
      <vt:lpstr>Part 1 - Data used</vt:lpstr>
      <vt:lpstr>Locations of sites</vt:lpstr>
      <vt:lpstr>Part 1</vt:lpstr>
      <vt:lpstr>Part 1</vt:lpstr>
      <vt:lpstr>Part 1</vt:lpstr>
      <vt:lpstr>Part 1</vt:lpstr>
      <vt:lpstr>Part 1</vt:lpstr>
      <vt:lpstr>Part 1</vt:lpstr>
      <vt:lpstr>Part 1</vt:lpstr>
      <vt:lpstr>Part 1</vt:lpstr>
      <vt:lpstr>Part 1</vt:lpstr>
      <vt:lpstr>Part 2</vt:lpstr>
      <vt:lpstr>Part 2- Sounding data</vt:lpstr>
      <vt:lpstr>Part 2</vt:lpstr>
      <vt:lpstr>Part 3</vt:lpstr>
      <vt:lpstr>Part 3 a–Decadal Mean temperature (1950-1959)</vt:lpstr>
      <vt:lpstr>PowerPoint Presentation</vt:lpstr>
      <vt:lpstr>Part 3 a</vt:lpstr>
      <vt:lpstr>Part 3 b   Temperature anomaly for January and July of 1st and 10th year from 1950-1959</vt:lpstr>
      <vt:lpstr>PowerPoint Presentation</vt:lpstr>
      <vt:lpstr>Part 3 B</vt:lpstr>
      <vt:lpstr>Part 3 c   Warmest and coldest temperature anomalies in 1950-1959</vt:lpstr>
      <vt:lpstr>PowerPoint Presentation</vt:lpstr>
      <vt:lpstr>Part 3 c</vt:lpstr>
      <vt:lpstr>Part 3 D   Mean Temperature at 850 hpa and 100 hpa for 1991-2020</vt:lpstr>
      <vt:lpstr>PowerPoint Presentation</vt:lpstr>
      <vt:lpstr>Part 3 d</vt:lpstr>
      <vt:lpstr>Part 3 D   850 hpa and 100hpa Temperature Anomaly for warmest and coldest months between 1991-2020</vt:lpstr>
      <vt:lpstr>PowerPoint Presentation</vt:lpstr>
      <vt:lpstr>PowerPoint Presentation</vt:lpstr>
      <vt:lpstr>Part 3 d</vt:lpstr>
      <vt:lpstr>Link to codes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 150 Project 1</dc:title>
  <dc:creator>Jeremy Tyler Benik</dc:creator>
  <cp:lastModifiedBy>Jeremy Tyler Benik</cp:lastModifiedBy>
  <cp:revision>59</cp:revision>
  <dcterms:created xsi:type="dcterms:W3CDTF">2022-03-20T20:44:44Z</dcterms:created>
  <dcterms:modified xsi:type="dcterms:W3CDTF">2022-03-22T19:34:26Z</dcterms:modified>
</cp:coreProperties>
</file>